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entation.xml" ContentType="application/vnd.openxmlformats-officedocument.presentationml.presentation.main+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42.xml" ContentType="application/vnd.openxmlformats-officedocument.presentationml.slideLayout+xml"/>
  <Override PartName="/ppt/slideLayouts/slideLayout7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8" r:id="rId3"/>
    <p:sldMasterId id="2147483720" r:id="rId4"/>
  </p:sldMasterIdLst>
  <p:notesMasterIdLst>
    <p:notesMasterId r:id="rId48"/>
  </p:notesMasterIdLst>
  <p:sldIdLst>
    <p:sldId id="256" r:id="rId5"/>
    <p:sldId id="707" r:id="rId6"/>
    <p:sldId id="886" r:id="rId7"/>
    <p:sldId id="887" r:id="rId8"/>
    <p:sldId id="257" r:id="rId9"/>
    <p:sldId id="696" r:id="rId10"/>
    <p:sldId id="697" r:id="rId11"/>
    <p:sldId id="698" r:id="rId12"/>
    <p:sldId id="258" r:id="rId13"/>
    <p:sldId id="259" r:id="rId14"/>
    <p:sldId id="260" r:id="rId15"/>
    <p:sldId id="675" r:id="rId16"/>
    <p:sldId id="676" r:id="rId17"/>
    <p:sldId id="677" r:id="rId18"/>
    <p:sldId id="678" r:id="rId19"/>
    <p:sldId id="679" r:id="rId20"/>
    <p:sldId id="680" r:id="rId21"/>
    <p:sldId id="692" r:id="rId22"/>
    <p:sldId id="682" r:id="rId23"/>
    <p:sldId id="683" r:id="rId24"/>
    <p:sldId id="684" r:id="rId25"/>
    <p:sldId id="685" r:id="rId26"/>
    <p:sldId id="694" r:id="rId27"/>
    <p:sldId id="261" r:id="rId28"/>
    <p:sldId id="708" r:id="rId29"/>
    <p:sldId id="705" r:id="rId30"/>
    <p:sldId id="262" r:id="rId31"/>
    <p:sldId id="686" r:id="rId32"/>
    <p:sldId id="703" r:id="rId33"/>
    <p:sldId id="687" r:id="rId34"/>
    <p:sldId id="688" r:id="rId35"/>
    <p:sldId id="689" r:id="rId36"/>
    <p:sldId id="690" r:id="rId37"/>
    <p:sldId id="691" r:id="rId38"/>
    <p:sldId id="693" r:id="rId39"/>
    <p:sldId id="263" r:id="rId40"/>
    <p:sldId id="695" r:id="rId41"/>
    <p:sldId id="264" r:id="rId42"/>
    <p:sldId id="699" r:id="rId43"/>
    <p:sldId id="265" r:id="rId44"/>
    <p:sldId id="700" r:id="rId45"/>
    <p:sldId id="702" r:id="rId46"/>
    <p:sldId id="8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ints, Kari" initials="PK" lastIdx="2" clrIdx="0">
    <p:extLst>
      <p:ext uri="{19B8F6BF-5375-455C-9EA6-DF929625EA0E}">
        <p15:presenceInfo xmlns:p15="http://schemas.microsoft.com/office/powerpoint/2012/main" userId="S::Kari.Points@va.gov::d3d08481-d9e7-4f0b-8844-65fed6518596" providerId="AD"/>
      </p:ext>
    </p:extLst>
  </p:cmAuthor>
  <p:cmAuthor id="2" name="Cody, Marisue" initials="CM" lastIdx="1" clrIdx="1">
    <p:extLst>
      <p:ext uri="{19B8F6BF-5375-455C-9EA6-DF929625EA0E}">
        <p15:presenceInfo xmlns:p15="http://schemas.microsoft.com/office/powerpoint/2012/main" userId="S::Marisue.Cody@va.gov::4ac0bed7-ec24-4209-8694-859efcc352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112" d="100"/>
          <a:sy n="112" d="100"/>
        </p:scale>
        <p:origin x="10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ABFFA-1284-4EA0-8C6F-4FC295E4885E}"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17ADA-0FCA-4BE3-92B4-BDC5B9A4F0E5}" type="slidenum">
              <a:rPr lang="en-US" smtClean="0"/>
              <a:t>‹#›</a:t>
            </a:fld>
            <a:endParaRPr lang="en-US"/>
          </a:p>
        </p:txBody>
      </p:sp>
    </p:spTree>
    <p:extLst>
      <p:ext uri="{BB962C8B-B14F-4D97-AF65-F5344CB8AC3E}">
        <p14:creationId xmlns:p14="http://schemas.microsoft.com/office/powerpoint/2010/main" val="8930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BB724D1E-E362-427C-A590-E2F4A2EDE4B8}"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316447863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72281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01448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014425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46806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508411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00AF1-1BFE-4A66-9595-9AF3637CD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480451-D757-4D5F-ACC5-52A81C16F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4921C-F30C-4CF7-8200-13A459C780AD}"/>
              </a:ext>
            </a:extLst>
          </p:cNvPr>
          <p:cNvSpPr>
            <a:spLocks noGrp="1"/>
          </p:cNvSpPr>
          <p:nvPr>
            <p:ph type="dt" sz="half" idx="10"/>
          </p:nvPr>
        </p:nvSpPr>
        <p:spPr/>
        <p:txBody>
          <a:bodyPr/>
          <a:lstStyle/>
          <a:p>
            <a:fld id="{D115E134-8CF1-4E24-A1D8-B46D6BCD72E6}" type="datetimeFigureOut">
              <a:rPr lang="en-US" smtClean="0"/>
              <a:t>2/18/2021</a:t>
            </a:fld>
            <a:endParaRPr lang="en-US"/>
          </a:p>
        </p:txBody>
      </p:sp>
      <p:sp>
        <p:nvSpPr>
          <p:cNvPr id="5" name="Footer Placeholder 4">
            <a:extLst>
              <a:ext uri="{FF2B5EF4-FFF2-40B4-BE49-F238E27FC236}">
                <a16:creationId xmlns:a16="http://schemas.microsoft.com/office/drawing/2014/main" id="{FA3230BE-A672-400C-97B4-4144E985E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589B0-8C8E-4132-ADB7-686D3B0DC8DD}"/>
              </a:ext>
            </a:extLst>
          </p:cNvPr>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47896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8298541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39040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139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4177375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606693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794911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1237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77081457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1583783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44988436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6496504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73589399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684755540"/>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7688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80879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979481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66172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8068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071897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054218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337147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743007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88863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530638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172268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0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376760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220317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70040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906312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994459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669108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12419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21934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621815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BB724D1E-E362-427C-A590-E2F4A2EDE4B8}" type="slidenum">
              <a:rPr lang="en-US" smtClean="0"/>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25148956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3839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2771083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438272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585925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944605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127729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2345431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107955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8636558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476649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174430238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99476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488485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0051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9096214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6604896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85795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29001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235331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43927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453667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33178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52885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330857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71252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110904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7851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253694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BB724D1E-E362-427C-A590-E2F4A2EDE4B8}" type="slidenum">
              <a:rPr lang="en-US" smtClean="0"/>
              <a:t>‹#›</a:t>
            </a:fld>
            <a:endParaRPr lang="en-US"/>
          </a:p>
        </p:txBody>
      </p:sp>
    </p:spTree>
    <p:extLst>
      <p:ext uri="{BB962C8B-B14F-4D97-AF65-F5344CB8AC3E}">
        <p14:creationId xmlns:p14="http://schemas.microsoft.com/office/powerpoint/2010/main" val="130037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oleObject" Target="../embeddings/oleObject2.bin"/><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4.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3.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oleObject" Target="../embeddings/oleObject3.bin"/><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tags" Target="../tags/tag6.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tags" Target="../tags/tag5.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vmlDrawing" Target="../drawings/vmlDrawing3.vml"/><Relationship Id="rId28" Type="http://schemas.openxmlformats.org/officeDocument/2006/relationships/image" Target="../media/image2.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3.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ags" Target="../tags/tag7.xml"/><Relationship Id="rId3" Type="http://schemas.openxmlformats.org/officeDocument/2006/relationships/slideLayout" Target="../slideLayouts/slideLayout60.xml"/><Relationship Id="rId21" Type="http://schemas.openxmlformats.org/officeDocument/2006/relationships/image" Target="../media/image1.emf"/><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vmlDrawing" Target="../drawings/vmlDrawing4.vml"/><Relationship Id="rId2" Type="http://schemas.openxmlformats.org/officeDocument/2006/relationships/slideLayout" Target="../slideLayouts/slideLayout59.xml"/><Relationship Id="rId16" Type="http://schemas.openxmlformats.org/officeDocument/2006/relationships/theme" Target="../theme/theme4.xml"/><Relationship Id="rId20" Type="http://schemas.openxmlformats.org/officeDocument/2006/relationships/oleObject" Target="../embeddings/oleObject4.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image" Target="../media/image3.png"/><Relationship Id="rId10" Type="http://schemas.openxmlformats.org/officeDocument/2006/relationships/slideLayout" Target="../slideLayouts/slideLayout67.xml"/><Relationship Id="rId19" Type="http://schemas.openxmlformats.org/officeDocument/2006/relationships/tags" Target="../tags/tag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8"/>
            </p:custDataLst>
            <p:extLst>
              <p:ext uri="{D42A27DB-BD31-4B8C-83A1-F6EECF244321}">
                <p14:modId xmlns:p14="http://schemas.microsoft.com/office/powerpoint/2010/main" val="1034459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BB724D1E-E362-427C-A590-E2F4A2EDE4B8}" type="slidenum">
              <a:rPr lang="en-US" smtClean="0"/>
              <a:t>‹#›</a:t>
            </a:fld>
            <a:endParaRPr lang="en-US"/>
          </a:p>
        </p:txBody>
      </p:sp>
    </p:spTree>
    <p:extLst>
      <p:ext uri="{BB962C8B-B14F-4D97-AF65-F5344CB8AC3E}">
        <p14:creationId xmlns:p14="http://schemas.microsoft.com/office/powerpoint/2010/main" val="364068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611468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40112611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30675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24D1E-E362-427C-A590-E2F4A2EDE4B8}" type="slidenum">
              <a:rPr lang="en-US" smtClean="0"/>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6793440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8"/>
            </p:custDataLst>
            <p:extLst>
              <p:ext uri="{D42A27DB-BD31-4B8C-83A1-F6EECF244321}">
                <p14:modId xmlns:p14="http://schemas.microsoft.com/office/powerpoint/2010/main" val="2224545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4" name="think-cell Slide" r:id="rId20" imgW="395" imgH="396" progId="TCLayout.ActiveDocument.1">
                  <p:embed/>
                </p:oleObj>
              </mc:Choice>
              <mc:Fallback>
                <p:oleObj name="think-cell Slide" r:id="rId20"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670A9334-4E67-F94F-A05E-0CE8B74A054E}" type="slidenum">
              <a:rPr lang="en-US" smtClean="0"/>
              <a:pPr/>
              <a:t>‹#›</a:t>
            </a:fld>
            <a:endParaRPr lang="en-US"/>
          </a:p>
        </p:txBody>
      </p:sp>
    </p:spTree>
    <p:extLst>
      <p:ext uri="{BB962C8B-B14F-4D97-AF65-F5344CB8AC3E}">
        <p14:creationId xmlns:p14="http://schemas.microsoft.com/office/powerpoint/2010/main" val="1676282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hyperlink" Target="https://vhaarcweb401n1.arc.va.gov/AACSHome/" TargetMode="External"/><Relationship Id="rId2" Type="http://schemas.openxmlformats.org/officeDocument/2006/relationships/hyperlink" Target="http://vssc.med.va.gov/" TargetMode="External"/><Relationship Id="rId1" Type="http://schemas.openxmlformats.org/officeDocument/2006/relationships/slideLayout" Target="../slideLayouts/slideLayout59.xml"/><Relationship Id="rId4" Type="http://schemas.openxmlformats.org/officeDocument/2006/relationships/hyperlink" Target="https://raft.research.va.gov/RAF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hyperlink" Target="https://veteransaffairs.webex.com/veteransaffairs/onstage/g.php?MTID=e88f8b2959bfbcf7e2edda92d2b7f7c94" TargetMode="Externa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1D40-A996-4189-8163-C2F23A7553C1}"/>
              </a:ext>
            </a:extLst>
          </p:cNvPr>
          <p:cNvSpPr>
            <a:spLocks noGrp="1"/>
          </p:cNvSpPr>
          <p:nvPr>
            <p:ph type="ctrTitle"/>
          </p:nvPr>
        </p:nvSpPr>
        <p:spPr>
          <a:xfrm>
            <a:off x="244524" y="124648"/>
            <a:ext cx="11678302" cy="2076333"/>
          </a:xfrm>
        </p:spPr>
        <p:txBody>
          <a:bodyPr anchor="t">
            <a:normAutofit/>
          </a:bodyPr>
          <a:lstStyle/>
          <a:p>
            <a:pPr algn="l"/>
            <a:r>
              <a:rPr lang="en-US" sz="4800" dirty="0">
                <a:solidFill>
                  <a:schemeClr val="tx1"/>
                </a:solidFill>
              </a:rPr>
              <a:t>Research Budget Training Series</a:t>
            </a:r>
          </a:p>
        </p:txBody>
      </p:sp>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841869" y="3168897"/>
            <a:ext cx="6425793" cy="2750487"/>
          </a:xfrm>
        </p:spPr>
        <p:txBody>
          <a:bodyPr>
            <a:normAutofit fontScale="70000" lnSpcReduction="20000"/>
          </a:bodyPr>
          <a:lstStyle/>
          <a:p>
            <a:r>
              <a:rPr lang="en-US" dirty="0"/>
              <a:t>Team Members:</a:t>
            </a:r>
          </a:p>
          <a:p>
            <a:r>
              <a:rPr lang="en-US" dirty="0"/>
              <a:t>Allen Dunlow, Director of Finance</a:t>
            </a:r>
          </a:p>
          <a:p>
            <a:r>
              <a:rPr lang="en-US" dirty="0"/>
              <a:t>Renee Chartrand, Milwaukee VAMC</a:t>
            </a:r>
          </a:p>
          <a:p>
            <a:r>
              <a:rPr lang="en-US" dirty="0"/>
              <a:t>Antonio Laracuente, Atlanta VAHCS</a:t>
            </a:r>
          </a:p>
          <a:p>
            <a:r>
              <a:rPr lang="en-US" dirty="0"/>
              <a:t>Erin Olson, St. Louis VAHCS</a:t>
            </a:r>
          </a:p>
          <a:p>
            <a:r>
              <a:rPr lang="en-US" dirty="0"/>
              <a:t>Jamece Petteway, Durham VAHCS</a:t>
            </a:r>
          </a:p>
          <a:p>
            <a:r>
              <a:rPr lang="en-US" dirty="0"/>
              <a:t>Kari Points, Iowa City VAHCS</a:t>
            </a:r>
          </a:p>
          <a:p>
            <a:r>
              <a:rPr lang="en-US" dirty="0"/>
              <a:t>Diana Powers, Charleston VAMC</a:t>
            </a:r>
          </a:p>
          <a:p>
            <a:r>
              <a:rPr lang="en-US" dirty="0"/>
              <a:t>Tabitha Randall, Salt Lake City VAHCS</a:t>
            </a:r>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6840484" y="853537"/>
            <a:ext cx="4239195" cy="4336958"/>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537069" y="998291"/>
            <a:ext cx="5704340" cy="3108543"/>
          </a:xfrm>
          <a:prstGeom prst="rect">
            <a:avLst/>
          </a:prstGeom>
          <a:noFill/>
        </p:spPr>
        <p:txBody>
          <a:bodyPr wrap="square" rtlCol="0">
            <a:spAutoFit/>
          </a:bodyPr>
          <a:lstStyle/>
          <a:p>
            <a:r>
              <a:rPr lang="en-US" sz="2400" dirty="0"/>
              <a:t>Feb 18, 2021 – Part 1</a:t>
            </a:r>
          </a:p>
          <a:p>
            <a:r>
              <a:rPr lang="en-US" sz="2400" dirty="0"/>
              <a:t>A General Overview</a:t>
            </a:r>
          </a:p>
          <a:p>
            <a:endParaRPr lang="en-US" sz="2400" dirty="0"/>
          </a:p>
          <a:p>
            <a:r>
              <a:rPr lang="en-US" sz="2400" dirty="0"/>
              <a:t>February 25, 2021 – Part 2 </a:t>
            </a:r>
          </a:p>
          <a:p>
            <a:r>
              <a:rPr lang="en-US" sz="2400" dirty="0"/>
              <a:t>Allocations and Expenditures</a:t>
            </a:r>
          </a:p>
          <a:p>
            <a:endParaRPr lang="en-US" sz="3200" dirty="0"/>
          </a:p>
          <a:p>
            <a:endParaRPr lang="en-US" sz="4400" dirty="0"/>
          </a:p>
        </p:txBody>
      </p:sp>
      <p:sp>
        <p:nvSpPr>
          <p:cNvPr id="7" name="TextBox 6">
            <a:extLst>
              <a:ext uri="{FF2B5EF4-FFF2-40B4-BE49-F238E27FC236}">
                <a16:creationId xmlns:a16="http://schemas.microsoft.com/office/drawing/2014/main" id="{F8FC04F6-2D5D-440F-9493-B78AC1A1F34A}"/>
              </a:ext>
            </a:extLst>
          </p:cNvPr>
          <p:cNvSpPr txBox="1"/>
          <p:nvPr/>
        </p:nvSpPr>
        <p:spPr>
          <a:xfrm>
            <a:off x="9324512" y="29392"/>
            <a:ext cx="2469924" cy="851297"/>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100" dirty="0"/>
              <a:t>Dial in (Main): (404) 397-1596</a:t>
            </a:r>
            <a:r>
              <a:rPr lang="en-US" sz="1100" dirty="0">
                <a:solidFill>
                  <a:schemeClr val="tx1"/>
                </a:solidFill>
              </a:rPr>
              <a:t>: (496</a:t>
            </a:r>
          </a:p>
          <a:p>
            <a:r>
              <a:rPr lang="en-US" sz="1100" dirty="0"/>
              <a:t>Attendee Access Code: 199-433-2439</a:t>
            </a:r>
          </a:p>
          <a:p>
            <a:r>
              <a:rPr lang="en-US" sz="1100" dirty="0"/>
              <a:t>Slides available on SharePoint: </a:t>
            </a:r>
          </a:p>
          <a:p>
            <a:r>
              <a:rPr lang="en-US" sz="1100" dirty="0"/>
              <a:t>See link in Q&amp;A</a:t>
            </a:r>
          </a:p>
        </p:txBody>
      </p:sp>
    </p:spTree>
    <p:extLst>
      <p:ext uri="{BB962C8B-B14F-4D97-AF65-F5344CB8AC3E}">
        <p14:creationId xmlns:p14="http://schemas.microsoft.com/office/powerpoint/2010/main" val="6641897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41CF-F7E9-480C-AB7C-78454F4D52DD}"/>
              </a:ext>
            </a:extLst>
          </p:cNvPr>
          <p:cNvSpPr>
            <a:spLocks noGrp="1"/>
          </p:cNvSpPr>
          <p:nvPr>
            <p:ph type="title"/>
          </p:nvPr>
        </p:nvSpPr>
        <p:spPr>
          <a:xfrm>
            <a:off x="838200" y="385462"/>
            <a:ext cx="10515600" cy="752929"/>
          </a:xfrm>
        </p:spPr>
        <p:txBody>
          <a:bodyPr anchor="b">
            <a:normAutofit fontScale="90000"/>
          </a:bodyPr>
          <a:lstStyle/>
          <a:p>
            <a:pPr algn="l"/>
            <a:r>
              <a:rPr lang="en-US" sz="4000" dirty="0">
                <a:solidFill>
                  <a:srgbClr val="FFFFFF"/>
                </a:solidFill>
              </a:rPr>
              <a:t>Today and Next Week’s presentation</a:t>
            </a:r>
            <a:br>
              <a:rPr lang="en-US" sz="4000" dirty="0">
                <a:solidFill>
                  <a:srgbClr val="FFFFFF"/>
                </a:solidFill>
              </a:rPr>
            </a:br>
            <a:r>
              <a:rPr lang="en-US" sz="4000" dirty="0">
                <a:solidFill>
                  <a:srgbClr val="FFFFFF"/>
                </a:solidFill>
              </a:rPr>
              <a:t> </a:t>
            </a:r>
          </a:p>
        </p:txBody>
      </p:sp>
      <p:sp>
        <p:nvSpPr>
          <p:cNvPr id="3" name="Content Placeholder 2">
            <a:extLst>
              <a:ext uri="{FF2B5EF4-FFF2-40B4-BE49-F238E27FC236}">
                <a16:creationId xmlns:a16="http://schemas.microsoft.com/office/drawing/2014/main" id="{C329162B-4289-4650-95F6-31E39BB3A59E}"/>
              </a:ext>
            </a:extLst>
          </p:cNvPr>
          <p:cNvSpPr>
            <a:spLocks noGrp="1"/>
          </p:cNvSpPr>
          <p:nvPr>
            <p:ph idx="1"/>
          </p:nvPr>
        </p:nvSpPr>
        <p:spPr/>
        <p:txBody>
          <a:bodyPr anchor="ctr">
            <a:normAutofit lnSpcReduction="10000"/>
          </a:bodyPr>
          <a:lstStyle/>
          <a:p>
            <a:r>
              <a:rPr lang="en-US" sz="2800" dirty="0"/>
              <a:t>General information regarding the Research Appropriation</a:t>
            </a:r>
          </a:p>
          <a:p>
            <a:r>
              <a:rPr lang="en-US" sz="2800" dirty="0"/>
              <a:t>Focus on 3 major areas</a:t>
            </a:r>
          </a:p>
          <a:p>
            <a:pPr lvl="1"/>
            <a:r>
              <a:rPr lang="en-US" sz="2800" dirty="0"/>
              <a:t>Allocation</a:t>
            </a:r>
          </a:p>
          <a:p>
            <a:pPr lvl="1"/>
            <a:r>
              <a:rPr lang="en-US" sz="2800" dirty="0"/>
              <a:t>Expenditures</a:t>
            </a:r>
          </a:p>
          <a:p>
            <a:pPr lvl="1"/>
            <a:r>
              <a:rPr lang="en-US" sz="2800" dirty="0"/>
              <a:t>Reimbursables</a:t>
            </a:r>
          </a:p>
          <a:p>
            <a:r>
              <a:rPr lang="en-US" sz="2800" dirty="0"/>
              <a:t>Each section will provide tools to use in management and where to get these tools</a:t>
            </a:r>
          </a:p>
          <a:p>
            <a:r>
              <a:rPr lang="en-US" sz="2800" dirty="0"/>
              <a:t>We will touch on WINRMS but will look at more in-depth training into how to use it at a later date </a:t>
            </a:r>
          </a:p>
          <a:p>
            <a:pPr lvl="1"/>
            <a:endParaRPr lang="en-US" sz="2000" dirty="0"/>
          </a:p>
        </p:txBody>
      </p:sp>
      <p:sp>
        <p:nvSpPr>
          <p:cNvPr id="4" name="Text Placeholder 3">
            <a:extLst>
              <a:ext uri="{FF2B5EF4-FFF2-40B4-BE49-F238E27FC236}">
                <a16:creationId xmlns:a16="http://schemas.microsoft.com/office/drawing/2014/main" id="{2E909B83-AE9A-4269-8AC8-1868B1ED6DA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1207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464-6293-4592-B050-EBCD1657BB0D}"/>
              </a:ext>
            </a:extLst>
          </p:cNvPr>
          <p:cNvSpPr>
            <a:spLocks noGrp="1"/>
          </p:cNvSpPr>
          <p:nvPr>
            <p:ph type="title"/>
          </p:nvPr>
        </p:nvSpPr>
        <p:spPr/>
        <p:txBody>
          <a:bodyPr vert="horz" lIns="91440" tIns="45720" rIns="91440" bIns="45720" rtlCol="0" anchor="b">
            <a:normAutofit/>
          </a:bodyPr>
          <a:lstStyle/>
          <a:p>
            <a:r>
              <a:rPr lang="en-US" sz="4800" kern="1200">
                <a:solidFill>
                  <a:srgbClr val="FFFFFF"/>
                </a:solidFill>
                <a:latin typeface="+mj-lt"/>
                <a:ea typeface="+mj-ea"/>
                <a:cs typeface="+mj-cs"/>
              </a:rPr>
              <a:t>General information</a:t>
            </a:r>
          </a:p>
        </p:txBody>
      </p:sp>
      <p:sp>
        <p:nvSpPr>
          <p:cNvPr id="3" name="Content Placeholder 2">
            <a:extLst>
              <a:ext uri="{FF2B5EF4-FFF2-40B4-BE49-F238E27FC236}">
                <a16:creationId xmlns:a16="http://schemas.microsoft.com/office/drawing/2014/main" id="{3EFB1BCE-9873-462A-ABC1-B28896FC7DBB}"/>
              </a:ext>
            </a:extLst>
          </p:cNvPr>
          <p:cNvSpPr>
            <a:spLocks noGrp="1"/>
          </p:cNvSpPr>
          <p:nvPr>
            <p:ph idx="1"/>
          </p:nvPr>
        </p:nvSpPr>
        <p:spPr/>
        <p:txBody>
          <a:bodyPr vert="horz" lIns="91440" tIns="45720" rIns="91440" bIns="45720" rtlCol="0">
            <a:normAutofit/>
          </a:bodyPr>
          <a:lstStyle/>
          <a:p>
            <a:pPr marL="0" indent="0">
              <a:buNone/>
            </a:pPr>
            <a:r>
              <a:rPr lang="en-US" sz="2400" kern="1200">
                <a:solidFill>
                  <a:srgbClr val="FFFFFF"/>
                </a:solidFill>
                <a:latin typeface="+mn-lt"/>
                <a:ea typeface="+mn-ea"/>
                <a:cs typeface="+mn-cs"/>
              </a:rPr>
              <a:t>Dunlow slides</a:t>
            </a:r>
          </a:p>
        </p:txBody>
      </p:sp>
      <p:sp>
        <p:nvSpPr>
          <p:cNvPr id="6" name="TextBox 5">
            <a:extLst>
              <a:ext uri="{FF2B5EF4-FFF2-40B4-BE49-F238E27FC236}">
                <a16:creationId xmlns:a16="http://schemas.microsoft.com/office/drawing/2014/main" id="{1413C43E-EF94-4B43-8CB7-F138F0754B75}"/>
              </a:ext>
            </a:extLst>
          </p:cNvPr>
          <p:cNvSpPr txBox="1"/>
          <p:nvPr/>
        </p:nvSpPr>
        <p:spPr>
          <a:xfrm>
            <a:off x="1186071" y="2445026"/>
            <a:ext cx="10515599" cy="1938992"/>
          </a:xfrm>
          <a:prstGeom prst="rect">
            <a:avLst/>
          </a:prstGeom>
          <a:noFill/>
        </p:spPr>
        <p:txBody>
          <a:bodyPr wrap="square" rtlCol="0">
            <a:spAutoFit/>
          </a:bodyPr>
          <a:lstStyle/>
          <a:p>
            <a:pPr algn="ctr"/>
            <a:r>
              <a:rPr lang="en-US" sz="4000" dirty="0"/>
              <a:t>Allen Dunlow</a:t>
            </a:r>
          </a:p>
          <a:p>
            <a:pPr algn="ctr"/>
            <a:r>
              <a:rPr lang="en-US" sz="4000" dirty="0"/>
              <a:t> Director Finance</a:t>
            </a:r>
          </a:p>
          <a:p>
            <a:pPr algn="ctr"/>
            <a:r>
              <a:rPr lang="en-US" sz="4000" dirty="0"/>
              <a:t>Office of Research and Development (ORD)(14RD)</a:t>
            </a:r>
          </a:p>
        </p:txBody>
      </p:sp>
    </p:spTree>
    <p:extLst>
      <p:ext uri="{BB962C8B-B14F-4D97-AF65-F5344CB8AC3E}">
        <p14:creationId xmlns:p14="http://schemas.microsoft.com/office/powerpoint/2010/main" val="111425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A523-F9E1-4FDE-BEA2-97368E2019EA}"/>
              </a:ext>
            </a:extLst>
          </p:cNvPr>
          <p:cNvSpPr>
            <a:spLocks noGrp="1"/>
          </p:cNvSpPr>
          <p:nvPr>
            <p:ph type="title"/>
          </p:nvPr>
        </p:nvSpPr>
        <p:spPr>
          <a:xfrm>
            <a:off x="838200" y="313899"/>
            <a:ext cx="10515600" cy="1214650"/>
          </a:xfrm>
        </p:spPr>
        <p:txBody>
          <a:bodyPr anchor="b">
            <a:normAutofit fontScale="90000"/>
          </a:bodyPr>
          <a:lstStyle/>
          <a:p>
            <a:pPr algn="l" eaLnBrk="0" fontAlgn="base" hangingPunct="0">
              <a:spcAft>
                <a:spcPct val="0"/>
              </a:spcAft>
              <a:defRPr/>
            </a:pPr>
            <a:r>
              <a:rPr lang="en-US" sz="4000" dirty="0">
                <a:solidFill>
                  <a:srgbClr val="FFFFFF"/>
                </a:solidFill>
                <a:latin typeface="Calibri" panose="020F0502020204030204" pitchFamily="34" charset="0"/>
                <a:cs typeface="Calibri" panose="020F0502020204030204" pitchFamily="34" charset="0"/>
              </a:rPr>
              <a:t>Expectations of the field</a:t>
            </a:r>
            <a:br>
              <a:rPr lang="en-US" sz="4000" dirty="0">
                <a:solidFill>
                  <a:srgbClr val="FFFFFF"/>
                </a:solidFill>
                <a:latin typeface="Calibri" panose="020F0502020204030204" pitchFamily="34" charset="0"/>
                <a:cs typeface="Calibri" panose="020F0502020204030204" pitchFamily="34" charset="0"/>
              </a:rPr>
            </a:br>
            <a:r>
              <a:rPr lang="en-US" sz="2800" b="1" i="1" dirty="0">
                <a:solidFill>
                  <a:srgbClr val="FFFFFF"/>
                </a:solidFill>
                <a:latin typeface="Book Antiqua" pitchFamily="18" charset="0"/>
              </a:rPr>
              <a:t> </a:t>
            </a:r>
            <a:br>
              <a:rPr lang="en-US" sz="2800" b="1" i="1" dirty="0">
                <a:solidFill>
                  <a:srgbClr val="FFFFFF"/>
                </a:solidFill>
                <a:latin typeface="Book Antiqua" pitchFamily="18"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B59BD8E6-5846-415C-9D96-D680F2931FAA}"/>
              </a:ext>
            </a:extLst>
          </p:cNvPr>
          <p:cNvSpPr>
            <a:spLocks noGrp="1"/>
          </p:cNvSpPr>
          <p:nvPr>
            <p:ph idx="1"/>
          </p:nvPr>
        </p:nvSpPr>
        <p:spPr/>
        <p:txBody>
          <a:bodyPr anchor="ctr">
            <a:normAutofit fontScale="92500" lnSpcReduction="20000"/>
          </a:bodyPr>
          <a:lstStyle/>
          <a:p>
            <a:pPr eaLnBrk="0" fontAlgn="base" hangingPunct="0">
              <a:spcBef>
                <a:spcPct val="0"/>
              </a:spcBef>
              <a:spcAft>
                <a:spcPct val="0"/>
              </a:spcAft>
            </a:pPr>
            <a:r>
              <a:rPr lang="en-US" sz="1900" b="1" dirty="0">
                <a:latin typeface="+mj-lt"/>
                <a:cs typeface="Arial" panose="020B0604020202020204" pitchFamily="34" charset="0"/>
              </a:rPr>
              <a:t>Honesty and Integrity</a:t>
            </a:r>
            <a:r>
              <a:rPr lang="en-US" sz="1900" dirty="0">
                <a:latin typeface="+mj-lt"/>
                <a:cs typeface="Arial" panose="020B0604020202020204" pitchFamily="34" charset="0"/>
              </a:rPr>
              <a:t>:  Once you lose that relationship, it is very hard to re-establish</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I expect you to </a:t>
            </a:r>
            <a:r>
              <a:rPr lang="en-US" sz="1900" b="1" dirty="0">
                <a:latin typeface="+mj-lt"/>
                <a:cs typeface="Arial" panose="020B0604020202020204" pitchFamily="34" charset="0"/>
              </a:rPr>
              <a:t>know the basics of fiscal law </a:t>
            </a:r>
            <a:r>
              <a:rPr lang="en-US" sz="1900" dirty="0">
                <a:latin typeface="+mj-lt"/>
                <a:cs typeface="Arial" panose="020B0604020202020204" pitchFamily="34" charset="0"/>
              </a:rPr>
              <a:t>and act accordingly.  Know Purpose, Time, and Amount (PTA);  You have dollars given to you for a specific purpose to be obligated during a particular time not to exceed a certain amount.</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b="1" dirty="0">
                <a:latin typeface="+mj-lt"/>
                <a:cs typeface="Arial" panose="020B0604020202020204" pitchFamily="34" charset="0"/>
              </a:rPr>
              <a:t>Return money in a timely manner</a:t>
            </a:r>
          </a:p>
          <a:p>
            <a:pPr eaLnBrk="0" fontAlgn="base" hangingPunct="0">
              <a:spcBef>
                <a:spcPct val="0"/>
              </a:spcBef>
              <a:spcAft>
                <a:spcPct val="0"/>
              </a:spcAft>
            </a:pPr>
            <a:endParaRPr lang="en-US" sz="1900" b="1"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I try to have </a:t>
            </a:r>
            <a:r>
              <a:rPr lang="en-US" sz="1900" b="1" dirty="0">
                <a:latin typeface="+mj-lt"/>
                <a:cs typeface="Arial" panose="020B0604020202020204" pitchFamily="34" charset="0"/>
              </a:rPr>
              <a:t>open communications </a:t>
            </a:r>
            <a:r>
              <a:rPr lang="en-US" sz="1900" dirty="0">
                <a:latin typeface="+mj-lt"/>
                <a:cs typeface="Arial" panose="020B0604020202020204" pitchFamily="34" charset="0"/>
              </a:rPr>
              <a:t>with the field.  I will attempt to answer your questions as quickly as I can.  When I ask for information, I expect a response.</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I have tried to foster a closer relationship with your VISN CFOs.  I understand the dynamics of working with over 100 different fiscal offices and officers.  I will try to give you information and guidance to help you in this relationship.  Bottom line however is that your local CFO will dictate various interpretations of policy and regulation.  I encourage you to build a trusting and supportive relationship with this individual.</a:t>
            </a:r>
          </a:p>
          <a:p>
            <a:pPr eaLnBrk="0" fontAlgn="base" hangingPunct="0">
              <a:spcBef>
                <a:spcPct val="0"/>
              </a:spcBef>
              <a:spcAft>
                <a:spcPct val="0"/>
              </a:spcAft>
            </a:pPr>
            <a:endParaRPr lang="en-US" sz="1900" dirty="0">
              <a:latin typeface="+mj-lt"/>
              <a:cs typeface="Arial" panose="020B0604020202020204" pitchFamily="34" charset="0"/>
            </a:endParaRPr>
          </a:p>
          <a:p>
            <a:pPr eaLnBrk="0" fontAlgn="base" hangingPunct="0">
              <a:spcBef>
                <a:spcPct val="0"/>
              </a:spcBef>
              <a:spcAft>
                <a:spcPct val="0"/>
              </a:spcAft>
            </a:pPr>
            <a:r>
              <a:rPr lang="en-US" sz="1900" dirty="0">
                <a:latin typeface="+mj-lt"/>
                <a:cs typeface="Arial" panose="020B0604020202020204" pitchFamily="34" charset="0"/>
              </a:rPr>
              <a:t>No matter what I say today, I try to never forget you folks must implement – </a:t>
            </a:r>
            <a:r>
              <a:rPr lang="en-US" sz="1900" b="1" dirty="0">
                <a:solidFill>
                  <a:srgbClr val="FF0000"/>
                </a:solidFill>
                <a:latin typeface="+mj-lt"/>
                <a:cs typeface="Arial" panose="020B0604020202020204" pitchFamily="34" charset="0"/>
              </a:rPr>
              <a:t>you are where the rubber meets the road</a:t>
            </a:r>
          </a:p>
          <a:p>
            <a:endParaRPr lang="en-US" sz="1600" dirty="0"/>
          </a:p>
        </p:txBody>
      </p:sp>
      <p:sp>
        <p:nvSpPr>
          <p:cNvPr id="4" name="Text Placeholder 3">
            <a:extLst>
              <a:ext uri="{FF2B5EF4-FFF2-40B4-BE49-F238E27FC236}">
                <a16:creationId xmlns:a16="http://schemas.microsoft.com/office/drawing/2014/main" id="{50D40D3F-B386-4DC7-9B59-B954C070130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7894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281E-EA1C-4FB2-9366-1C1C8B369860}"/>
              </a:ext>
            </a:extLst>
          </p:cNvPr>
          <p:cNvSpPr>
            <a:spLocks noGrp="1"/>
          </p:cNvSpPr>
          <p:nvPr>
            <p:ph type="title"/>
          </p:nvPr>
        </p:nvSpPr>
        <p:spPr/>
        <p:txBody>
          <a:bodyPr anchor="b">
            <a:normAutofit/>
          </a:bodyPr>
          <a:lstStyle/>
          <a:p>
            <a:pPr algn="l"/>
            <a:r>
              <a:rPr lang="en-US" sz="4000" dirty="0">
                <a:solidFill>
                  <a:srgbClr val="FFFFFF"/>
                </a:solidFill>
              </a:rPr>
              <a:t>Performance Measures</a:t>
            </a:r>
          </a:p>
        </p:txBody>
      </p:sp>
      <p:sp>
        <p:nvSpPr>
          <p:cNvPr id="3" name="Content Placeholder 2">
            <a:extLst>
              <a:ext uri="{FF2B5EF4-FFF2-40B4-BE49-F238E27FC236}">
                <a16:creationId xmlns:a16="http://schemas.microsoft.com/office/drawing/2014/main" id="{BAAE6BD3-627F-4113-BE1A-B2A368FB9085}"/>
              </a:ext>
            </a:extLst>
          </p:cNvPr>
          <p:cNvSpPr>
            <a:spLocks noGrp="1"/>
          </p:cNvSpPr>
          <p:nvPr>
            <p:ph idx="1"/>
          </p:nvPr>
        </p:nvSpPr>
        <p:spPr/>
        <p:txBody>
          <a:bodyPr anchor="ctr">
            <a:normAutofit fontScale="92500" lnSpcReduction="10000"/>
          </a:bodyPr>
          <a:lstStyle/>
          <a:p>
            <a:pPr eaLnBrk="0" fontAlgn="base" hangingPunct="0">
              <a:spcBef>
                <a:spcPct val="0"/>
              </a:spcBef>
              <a:spcAft>
                <a:spcPct val="0"/>
              </a:spcAft>
            </a:pPr>
            <a:r>
              <a:rPr lang="en-US" sz="1600" dirty="0">
                <a:latin typeface="Arial" pitchFamily="34" charset="0"/>
              </a:rPr>
              <a:t>Primary metric, from a fiscal perspective, is execution measured against an annual Operations Plan (OPLAN)</a:t>
            </a:r>
          </a:p>
          <a:p>
            <a:pPr eaLnBrk="0" fontAlgn="base" hangingPunct="0">
              <a:spcBef>
                <a:spcPct val="0"/>
              </a:spcBef>
              <a:spcAft>
                <a:spcPct val="0"/>
              </a:spcAft>
            </a:pPr>
            <a:endParaRPr lang="en-US" sz="1600" dirty="0">
              <a:latin typeface="Arial" pitchFamily="34" charset="0"/>
            </a:endParaRPr>
          </a:p>
          <a:p>
            <a:pPr eaLnBrk="0" fontAlgn="base" hangingPunct="0">
              <a:spcBef>
                <a:spcPct val="0"/>
              </a:spcBef>
              <a:spcAft>
                <a:spcPct val="0"/>
              </a:spcAft>
            </a:pPr>
            <a:r>
              <a:rPr lang="en-US" sz="1600" dirty="0">
                <a:latin typeface="Arial" pitchFamily="34" charset="0"/>
              </a:rPr>
              <a:t>Plan is created at the start of the year which details expected obligations by BOC for each month</a:t>
            </a:r>
          </a:p>
          <a:p>
            <a:pPr eaLnBrk="0" fontAlgn="base" hangingPunct="0">
              <a:spcBef>
                <a:spcPct val="0"/>
              </a:spcBef>
              <a:spcAft>
                <a:spcPct val="0"/>
              </a:spcAft>
            </a:pPr>
            <a:endParaRPr lang="en-US" sz="1600" dirty="0">
              <a:latin typeface="Arial" pitchFamily="34" charset="0"/>
            </a:endParaRPr>
          </a:p>
          <a:p>
            <a:pPr eaLnBrk="0" fontAlgn="base" hangingPunct="0">
              <a:spcBef>
                <a:spcPct val="0"/>
              </a:spcBef>
              <a:spcAft>
                <a:spcPct val="0"/>
              </a:spcAft>
            </a:pPr>
            <a:r>
              <a:rPr lang="en-US" sz="1600" dirty="0">
                <a:latin typeface="Arial" pitchFamily="34" charset="0"/>
              </a:rPr>
              <a:t>Deviations of more than 5% must be answered and a discussion of what it will take and when you are expected to be back on plan is required.</a:t>
            </a:r>
          </a:p>
          <a:p>
            <a:pPr eaLnBrk="0" fontAlgn="base" hangingPunct="0">
              <a:spcBef>
                <a:spcPct val="0"/>
              </a:spcBef>
              <a:spcAft>
                <a:spcPct val="0"/>
              </a:spcAft>
            </a:pPr>
            <a:endParaRPr lang="en-US" sz="1600" dirty="0">
              <a:latin typeface="Arial" pitchFamily="34" charset="0"/>
            </a:endParaRPr>
          </a:p>
          <a:p>
            <a:pPr eaLnBrk="0" fontAlgn="base" hangingPunct="0">
              <a:spcBef>
                <a:spcPct val="0"/>
              </a:spcBef>
              <a:spcAft>
                <a:spcPct val="0"/>
              </a:spcAft>
            </a:pPr>
            <a:r>
              <a:rPr lang="en-US" sz="1600" dirty="0">
                <a:latin typeface="Arial" pitchFamily="34" charset="0"/>
              </a:rPr>
              <a:t>Current plans are crafted primarily based on historical execution.</a:t>
            </a:r>
          </a:p>
          <a:p>
            <a:pPr eaLnBrk="0" fontAlgn="base" hangingPunct="0">
              <a:spcBef>
                <a:spcPct val="0"/>
              </a:spcBef>
              <a:spcAft>
                <a:spcPct val="0"/>
              </a:spcAft>
            </a:pPr>
            <a:endParaRPr lang="en-US" sz="1600" dirty="0">
              <a:latin typeface="Arial" pitchFamily="34" charset="0"/>
            </a:endParaRPr>
          </a:p>
          <a:p>
            <a:pPr eaLnBrk="0" fontAlgn="base" hangingPunct="0">
              <a:spcBef>
                <a:spcPct val="0"/>
              </a:spcBef>
              <a:spcAft>
                <a:spcPct val="0"/>
              </a:spcAft>
            </a:pPr>
            <a:r>
              <a:rPr lang="en-US" sz="1600" dirty="0">
                <a:latin typeface="Arial" pitchFamily="34" charset="0"/>
              </a:rPr>
              <a:t>When we build the President’s Budget, we request a certain amount of carryover into the second year of the appropriation.  My goal is to establish a set $50M floor/ceiling as the amount we will carryover. We have fallen significantly off this mark.</a:t>
            </a:r>
          </a:p>
          <a:p>
            <a:pPr eaLnBrk="0" fontAlgn="base" hangingPunct="0">
              <a:spcBef>
                <a:spcPct val="0"/>
              </a:spcBef>
              <a:spcAft>
                <a:spcPct val="0"/>
              </a:spcAft>
            </a:pPr>
            <a:endParaRPr lang="en-US" sz="1600" dirty="0">
              <a:latin typeface="Arial" pitchFamily="34" charset="0"/>
            </a:endParaRPr>
          </a:p>
          <a:p>
            <a:pPr eaLnBrk="0" fontAlgn="base" hangingPunct="0">
              <a:spcBef>
                <a:spcPct val="0"/>
              </a:spcBef>
              <a:spcAft>
                <a:spcPct val="0"/>
              </a:spcAft>
            </a:pPr>
            <a:r>
              <a:rPr lang="en-US" sz="1600" dirty="0">
                <a:latin typeface="Arial" pitchFamily="34" charset="0"/>
              </a:rPr>
              <a:t>Current metrics allow the field </a:t>
            </a:r>
            <a:r>
              <a:rPr lang="en-US" sz="1600" b="1" dirty="0">
                <a:latin typeface="Arial" pitchFamily="34" charset="0"/>
              </a:rPr>
              <a:t>to carryover 4% </a:t>
            </a:r>
            <a:r>
              <a:rPr lang="en-US" sz="1600" dirty="0">
                <a:latin typeface="Arial" pitchFamily="34" charset="0"/>
              </a:rPr>
              <a:t>of the current year funding into the next FY. </a:t>
            </a:r>
            <a:r>
              <a:rPr lang="en-US" sz="1600" b="1" dirty="0">
                <a:solidFill>
                  <a:srgbClr val="FF0000"/>
                </a:solidFill>
                <a:latin typeface="Arial" pitchFamily="34" charset="0"/>
              </a:rPr>
              <a:t>This is based on total station allocation not individual services. (0161A1, 0161X2, 0161R1)</a:t>
            </a:r>
          </a:p>
          <a:p>
            <a:pPr eaLnBrk="0" fontAlgn="base" hangingPunct="0">
              <a:spcBef>
                <a:spcPct val="0"/>
              </a:spcBef>
              <a:spcAft>
                <a:spcPct val="0"/>
              </a:spcAft>
            </a:pPr>
            <a:endParaRPr lang="en-US" sz="1600" dirty="0">
              <a:latin typeface="Arial" pitchFamily="34" charset="0"/>
            </a:endParaRPr>
          </a:p>
          <a:p>
            <a:pPr eaLnBrk="0" fontAlgn="base" hangingPunct="0">
              <a:spcBef>
                <a:spcPct val="0"/>
              </a:spcBef>
              <a:spcAft>
                <a:spcPct val="0"/>
              </a:spcAft>
            </a:pPr>
            <a:r>
              <a:rPr lang="en-US" sz="1600" dirty="0">
                <a:latin typeface="Arial" pitchFamily="34" charset="0"/>
              </a:rPr>
              <a:t>As of FY15, we are also measured on the amount of prior year recoveries.  These are basically dollars in the second year of the appropriation that are </a:t>
            </a:r>
            <a:r>
              <a:rPr lang="en-US" sz="1600" dirty="0" err="1">
                <a:latin typeface="Arial" pitchFamily="34" charset="0"/>
              </a:rPr>
              <a:t>deobligated</a:t>
            </a:r>
            <a:r>
              <a:rPr lang="en-US" sz="1600" dirty="0">
                <a:latin typeface="Arial" pitchFamily="34" charset="0"/>
              </a:rPr>
              <a:t>.  Need  to get better at our initial estimates to minimize these </a:t>
            </a:r>
            <a:r>
              <a:rPr lang="en-US" sz="1600" dirty="0" err="1">
                <a:latin typeface="Arial" pitchFamily="34" charset="0"/>
              </a:rPr>
              <a:t>deobligations</a:t>
            </a:r>
            <a:r>
              <a:rPr lang="en-US" sz="1600" dirty="0">
                <a:latin typeface="Arial" pitchFamily="34" charset="0"/>
              </a:rPr>
              <a:t> and prior year recoveries.</a:t>
            </a:r>
          </a:p>
          <a:p>
            <a:endParaRPr lang="en-US" sz="1400" dirty="0"/>
          </a:p>
        </p:txBody>
      </p:sp>
      <p:sp>
        <p:nvSpPr>
          <p:cNvPr id="4" name="Text Placeholder 3">
            <a:extLst>
              <a:ext uri="{FF2B5EF4-FFF2-40B4-BE49-F238E27FC236}">
                <a16:creationId xmlns:a16="http://schemas.microsoft.com/office/drawing/2014/main" id="{9902A42E-0C2D-4984-B35D-D8D8456A036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383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C11E-D2B4-4D73-9972-67F707D16F44}"/>
              </a:ext>
            </a:extLst>
          </p:cNvPr>
          <p:cNvSpPr>
            <a:spLocks noGrp="1"/>
          </p:cNvSpPr>
          <p:nvPr>
            <p:ph type="title"/>
          </p:nvPr>
        </p:nvSpPr>
        <p:spPr/>
        <p:txBody>
          <a:bodyPr anchor="b">
            <a:normAutofit/>
          </a:bodyPr>
          <a:lstStyle/>
          <a:p>
            <a:pPr algn="l"/>
            <a:r>
              <a:rPr lang="en-US" sz="4000" dirty="0">
                <a:solidFill>
                  <a:srgbClr val="FFFFFF"/>
                </a:solidFill>
              </a:rPr>
              <a:t>Fiscal Philosophy and Guidance</a:t>
            </a:r>
          </a:p>
        </p:txBody>
      </p:sp>
      <p:sp>
        <p:nvSpPr>
          <p:cNvPr id="3" name="Content Placeholder 2">
            <a:extLst>
              <a:ext uri="{FF2B5EF4-FFF2-40B4-BE49-F238E27FC236}">
                <a16:creationId xmlns:a16="http://schemas.microsoft.com/office/drawing/2014/main" id="{1715A1CC-FF8D-456C-BBDE-F95EEA341855}"/>
              </a:ext>
            </a:extLst>
          </p:cNvPr>
          <p:cNvSpPr>
            <a:spLocks noGrp="1"/>
          </p:cNvSpPr>
          <p:nvPr>
            <p:ph idx="1"/>
          </p:nvPr>
        </p:nvSpPr>
        <p:spPr/>
        <p:txBody>
          <a:bodyPr anchor="ctr">
            <a:normAutofit lnSpcReduction="10000"/>
          </a:bodyPr>
          <a:lstStyle/>
          <a:p>
            <a:pPr eaLnBrk="0" fontAlgn="base" hangingPunct="0">
              <a:spcBef>
                <a:spcPct val="0"/>
              </a:spcBef>
              <a:spcAft>
                <a:spcPct val="0"/>
              </a:spcAft>
            </a:pPr>
            <a:r>
              <a:rPr lang="en-US" sz="2000" dirty="0">
                <a:latin typeface="+mj-lt"/>
              </a:rPr>
              <a:t>The goal is to provide the field only dollars that are needed and executable during a particular fiscal year.</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Slowly work to realign your service contracts to have a period of performance that doesn’t start in the 1</a:t>
            </a:r>
            <a:r>
              <a:rPr lang="en-US" sz="2000" baseline="30000" dirty="0">
                <a:latin typeface="+mj-lt"/>
              </a:rPr>
              <a:t>st</a:t>
            </a:r>
            <a:r>
              <a:rPr lang="en-US" sz="2000" dirty="0">
                <a:latin typeface="+mj-lt"/>
              </a:rPr>
              <a:t> Quarter of the Fiscal Year.</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Process appropriate Interagency Agreements through FSC per their guidance.  Actual collection and processing of the IPAC will be done at the station level. </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Do not mix research appropriation and medical service appropriation for same mission/requirement</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ORD offers </a:t>
            </a:r>
            <a:r>
              <a:rPr lang="en-US" sz="2000" dirty="0" err="1">
                <a:latin typeface="+mj-lt"/>
              </a:rPr>
              <a:t>WinRMS</a:t>
            </a:r>
            <a:r>
              <a:rPr lang="en-US" sz="2000" dirty="0">
                <a:latin typeface="+mj-lt"/>
              </a:rPr>
              <a:t> as a local fiscal management tool that drills down to the project level.  Though not currently mandated, I highly encourage you to learn and use this package for your local management.</a:t>
            </a:r>
          </a:p>
          <a:p>
            <a:endParaRPr lang="en-US" sz="2000" dirty="0"/>
          </a:p>
        </p:txBody>
      </p:sp>
      <p:sp>
        <p:nvSpPr>
          <p:cNvPr id="4" name="Text Placeholder 3">
            <a:extLst>
              <a:ext uri="{FF2B5EF4-FFF2-40B4-BE49-F238E27FC236}">
                <a16:creationId xmlns:a16="http://schemas.microsoft.com/office/drawing/2014/main" id="{7071CF8D-0A79-4E20-812D-64C71ADC5EA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1078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0A15-9801-4C88-94B5-78F4E5B84B31}"/>
              </a:ext>
            </a:extLst>
          </p:cNvPr>
          <p:cNvSpPr>
            <a:spLocks noGrp="1"/>
          </p:cNvSpPr>
          <p:nvPr>
            <p:ph type="title"/>
          </p:nvPr>
        </p:nvSpPr>
        <p:spPr/>
        <p:txBody>
          <a:bodyPr anchor="b">
            <a:normAutofit/>
          </a:bodyPr>
          <a:lstStyle/>
          <a:p>
            <a:pPr algn="l"/>
            <a:r>
              <a:rPr lang="en-US" sz="4000" dirty="0">
                <a:solidFill>
                  <a:srgbClr val="FFFFFF"/>
                </a:solidFill>
              </a:rPr>
              <a:t>Essential Definitions</a:t>
            </a:r>
          </a:p>
        </p:txBody>
      </p:sp>
      <p:sp>
        <p:nvSpPr>
          <p:cNvPr id="3" name="Content Placeholder 2">
            <a:extLst>
              <a:ext uri="{FF2B5EF4-FFF2-40B4-BE49-F238E27FC236}">
                <a16:creationId xmlns:a16="http://schemas.microsoft.com/office/drawing/2014/main" id="{7B8BCACA-C14B-4412-B8B7-D6103E8CF564}"/>
              </a:ext>
            </a:extLst>
          </p:cNvPr>
          <p:cNvSpPr>
            <a:spLocks noGrp="1"/>
          </p:cNvSpPr>
          <p:nvPr>
            <p:ph idx="1"/>
          </p:nvPr>
        </p:nvSpPr>
        <p:spPr/>
        <p:txBody>
          <a:bodyPr anchor="ctr">
            <a:normAutofit/>
          </a:bodyPr>
          <a:lstStyle/>
          <a:p>
            <a:r>
              <a:rPr lang="en-US" b="1" dirty="0">
                <a:latin typeface="+mj-lt"/>
                <a:cs typeface="Arial" panose="020B0604020202020204" pitchFamily="34" charset="0"/>
              </a:rPr>
              <a:t>Appropriation</a:t>
            </a:r>
            <a:r>
              <a:rPr lang="en-US" dirty="0">
                <a:latin typeface="+mj-lt"/>
                <a:cs typeface="Arial" panose="020B0604020202020204" pitchFamily="34" charset="0"/>
              </a:rPr>
              <a:t> – A provision of law authorizing the expenditure of a certain amount of funds for a given purpose over a certain time</a:t>
            </a:r>
          </a:p>
          <a:p>
            <a:r>
              <a:rPr lang="en-US" b="1" dirty="0">
                <a:latin typeface="+mj-lt"/>
                <a:cs typeface="Arial" panose="020B0604020202020204" pitchFamily="34" charset="0"/>
              </a:rPr>
              <a:t>Budget Authority </a:t>
            </a:r>
            <a:r>
              <a:rPr lang="en-US" dirty="0">
                <a:latin typeface="+mj-lt"/>
                <a:cs typeface="Arial" panose="020B0604020202020204" pitchFamily="34" charset="0"/>
              </a:rPr>
              <a:t>– The authority provided by law to incur financial obligations that will result in outlays</a:t>
            </a:r>
          </a:p>
          <a:p>
            <a:r>
              <a:rPr lang="en-US" b="1" dirty="0">
                <a:latin typeface="+mj-lt"/>
                <a:cs typeface="Arial" panose="020B0604020202020204" pitchFamily="34" charset="0"/>
              </a:rPr>
              <a:t>Obligation</a:t>
            </a:r>
            <a:r>
              <a:rPr lang="en-US" dirty="0">
                <a:latin typeface="+mj-lt"/>
                <a:cs typeface="Arial" panose="020B0604020202020204" pitchFamily="34" charset="0"/>
              </a:rPr>
              <a:t> – a binding agreement that will result in outlays, immediately or in the future (</a:t>
            </a:r>
            <a:r>
              <a:rPr lang="en-US" u="sng" dirty="0">
                <a:latin typeface="+mj-lt"/>
                <a:cs typeface="Arial" panose="020B0604020202020204" pitchFamily="34" charset="0"/>
              </a:rPr>
              <a:t>Commitment Accounting coming</a:t>
            </a:r>
            <a:r>
              <a:rPr lang="en-US" dirty="0">
                <a:latin typeface="+mj-lt"/>
                <a:cs typeface="Arial" panose="020B0604020202020204" pitchFamily="34" charset="0"/>
              </a:rPr>
              <a:t>)</a:t>
            </a:r>
          </a:p>
          <a:p>
            <a:r>
              <a:rPr lang="en-US" b="1" dirty="0">
                <a:latin typeface="+mj-lt"/>
                <a:cs typeface="Arial" panose="020B0604020202020204" pitchFamily="34" charset="0"/>
              </a:rPr>
              <a:t>Expenditure/outlay</a:t>
            </a:r>
            <a:r>
              <a:rPr lang="en-US" dirty="0">
                <a:latin typeface="+mj-lt"/>
                <a:cs typeface="Arial" panose="020B0604020202020204" pitchFamily="34" charset="0"/>
              </a:rPr>
              <a:t> – Payment to liquidate an obligation</a:t>
            </a:r>
          </a:p>
          <a:p>
            <a:r>
              <a:rPr lang="en-US" b="1" dirty="0">
                <a:latin typeface="+mj-lt"/>
                <a:cs typeface="Arial" panose="020B0604020202020204" pitchFamily="34" charset="0"/>
              </a:rPr>
              <a:t>Authorization</a:t>
            </a:r>
            <a:r>
              <a:rPr lang="en-US" dirty="0">
                <a:latin typeface="+mj-lt"/>
                <a:cs typeface="Arial" panose="020B0604020202020204" pitchFamily="34" charset="0"/>
              </a:rPr>
              <a:t> – A provision in law permitting the creation and operation of a Federal program.  An authorization may place limits on the funding Congress can appropriate for a program</a:t>
            </a:r>
          </a:p>
          <a:p>
            <a:endParaRPr lang="en-US" sz="1900" dirty="0"/>
          </a:p>
        </p:txBody>
      </p:sp>
      <p:sp>
        <p:nvSpPr>
          <p:cNvPr id="4" name="Text Placeholder 3">
            <a:extLst>
              <a:ext uri="{FF2B5EF4-FFF2-40B4-BE49-F238E27FC236}">
                <a16:creationId xmlns:a16="http://schemas.microsoft.com/office/drawing/2014/main" id="{FEA9AB2D-A2A7-472E-B9F7-45373487C7A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8250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BB1D-5BE4-4B93-95F8-72C3C79912AA}"/>
              </a:ext>
            </a:extLst>
          </p:cNvPr>
          <p:cNvSpPr>
            <a:spLocks noGrp="1"/>
          </p:cNvSpPr>
          <p:nvPr>
            <p:ph type="title"/>
          </p:nvPr>
        </p:nvSpPr>
        <p:spPr/>
        <p:txBody>
          <a:bodyPr anchor="b">
            <a:normAutofit/>
          </a:bodyPr>
          <a:lstStyle/>
          <a:p>
            <a:pPr algn="l"/>
            <a:r>
              <a:rPr lang="en-US" sz="4000" dirty="0">
                <a:solidFill>
                  <a:srgbClr val="FFFFFF"/>
                </a:solidFill>
              </a:rPr>
              <a:t>Essential Definitions (continued)</a:t>
            </a:r>
          </a:p>
        </p:txBody>
      </p:sp>
      <p:sp>
        <p:nvSpPr>
          <p:cNvPr id="3" name="Content Placeholder 2">
            <a:extLst>
              <a:ext uri="{FF2B5EF4-FFF2-40B4-BE49-F238E27FC236}">
                <a16:creationId xmlns:a16="http://schemas.microsoft.com/office/drawing/2014/main" id="{A9E7B558-4D24-4806-8262-94B280F8377D}"/>
              </a:ext>
            </a:extLst>
          </p:cNvPr>
          <p:cNvSpPr>
            <a:spLocks noGrp="1"/>
          </p:cNvSpPr>
          <p:nvPr>
            <p:ph idx="1"/>
          </p:nvPr>
        </p:nvSpPr>
        <p:spPr/>
        <p:txBody>
          <a:bodyPr anchor="ctr">
            <a:normAutofit/>
          </a:bodyPr>
          <a:lstStyle/>
          <a:p>
            <a:pPr marL="573088" lvl="1" indent="-342900">
              <a:buClr>
                <a:schemeClr val="tx1"/>
              </a:buClr>
              <a:defRPr/>
            </a:pPr>
            <a:r>
              <a:rPr lang="en-US" sz="2400" b="1" dirty="0">
                <a:latin typeface="+mj-lt"/>
                <a:cs typeface="Arial" panose="020B0604020202020204" pitchFamily="34" charset="0"/>
              </a:rPr>
              <a:t>Appropriation Language</a:t>
            </a:r>
          </a:p>
          <a:p>
            <a:pPr lvl="1"/>
            <a:r>
              <a:rPr lang="en-US" sz="2400" dirty="0">
                <a:latin typeface="+mj-lt"/>
                <a:cs typeface="Arial" panose="020B0604020202020204" pitchFamily="34" charset="0"/>
              </a:rPr>
              <a:t> </a:t>
            </a:r>
            <a:r>
              <a:rPr lang="en-US" sz="2400" u="sng" dirty="0">
                <a:latin typeface="+mj-lt"/>
                <a:cs typeface="Arial" panose="020B0604020202020204" pitchFamily="34" charset="0"/>
              </a:rPr>
              <a:t>Overall  objectives</a:t>
            </a:r>
            <a:r>
              <a:rPr lang="en-US" sz="2400" dirty="0">
                <a:latin typeface="+mj-lt"/>
                <a:cs typeface="Arial" panose="020B0604020202020204" pitchFamily="34" charset="0"/>
              </a:rPr>
              <a:t>:</a:t>
            </a:r>
          </a:p>
          <a:p>
            <a:pPr marL="1430338" lvl="3" indent="-342900">
              <a:buClr>
                <a:schemeClr val="tx1"/>
              </a:buClr>
              <a:defRPr/>
            </a:pPr>
            <a:r>
              <a:rPr lang="en-US" sz="2400" dirty="0">
                <a:latin typeface="+mj-lt"/>
                <a:cs typeface="Arial" panose="020B0604020202020204" pitchFamily="34" charset="0"/>
              </a:rPr>
              <a:t>Specifies </a:t>
            </a:r>
            <a:r>
              <a:rPr lang="en-US" sz="2400" b="1" u="sng" dirty="0">
                <a:latin typeface="+mj-lt"/>
                <a:cs typeface="Arial" panose="020B0604020202020204" pitchFamily="34" charset="0"/>
              </a:rPr>
              <a:t>purpose</a:t>
            </a:r>
            <a:r>
              <a:rPr lang="en-US" sz="2400" dirty="0">
                <a:latin typeface="+mj-lt"/>
                <a:cs typeface="Arial" panose="020B0604020202020204" pitchFamily="34" charset="0"/>
              </a:rPr>
              <a:t> for which Federal funds can be used;</a:t>
            </a:r>
          </a:p>
          <a:p>
            <a:pPr marL="1430338" lvl="3" indent="-342900">
              <a:buClr>
                <a:schemeClr val="tx1"/>
              </a:buClr>
              <a:defRPr/>
            </a:pPr>
            <a:r>
              <a:rPr lang="en-US" sz="2400" dirty="0">
                <a:latin typeface="+mj-lt"/>
                <a:cs typeface="Arial" panose="020B0604020202020204" pitchFamily="34" charset="0"/>
              </a:rPr>
              <a:t>Specifies </a:t>
            </a:r>
            <a:r>
              <a:rPr lang="en-US" sz="2400" b="1" u="sng" dirty="0">
                <a:latin typeface="+mj-lt"/>
                <a:cs typeface="Arial" panose="020B0604020202020204" pitchFamily="34" charset="0"/>
              </a:rPr>
              <a:t>time</a:t>
            </a:r>
            <a:r>
              <a:rPr lang="en-US" sz="2400" dirty="0">
                <a:latin typeface="+mj-lt"/>
                <a:cs typeface="Arial" panose="020B0604020202020204" pitchFamily="34" charset="0"/>
              </a:rPr>
              <a:t> during which Federal funds can be used;</a:t>
            </a:r>
          </a:p>
          <a:p>
            <a:pPr marL="1430338" lvl="3" indent="-342900">
              <a:buClr>
                <a:schemeClr val="tx1"/>
              </a:buClr>
              <a:defRPr/>
            </a:pPr>
            <a:r>
              <a:rPr lang="en-US" sz="2400" dirty="0">
                <a:latin typeface="+mj-lt"/>
                <a:cs typeface="Arial" panose="020B0604020202020204" pitchFamily="34" charset="0"/>
              </a:rPr>
              <a:t>Provides </a:t>
            </a:r>
            <a:r>
              <a:rPr lang="en-US" sz="2400" b="1" u="sng" dirty="0">
                <a:latin typeface="+mj-lt"/>
                <a:cs typeface="Arial" panose="020B0604020202020204" pitchFamily="34" charset="0"/>
              </a:rPr>
              <a:t>amount</a:t>
            </a:r>
            <a:r>
              <a:rPr lang="en-US" sz="2400" dirty="0">
                <a:latin typeface="+mj-lt"/>
                <a:cs typeface="Arial" panose="020B0604020202020204" pitchFamily="34" charset="0"/>
              </a:rPr>
              <a:t> available for expenditure;</a:t>
            </a:r>
          </a:p>
          <a:p>
            <a:pPr marL="1430338" lvl="3" indent="-342900">
              <a:buClr>
                <a:schemeClr val="tx1"/>
              </a:buClr>
              <a:defRPr/>
            </a:pPr>
            <a:r>
              <a:rPr lang="en-US" sz="2400" dirty="0">
                <a:latin typeface="+mj-lt"/>
                <a:cs typeface="Arial" panose="020B0604020202020204" pitchFamily="34" charset="0"/>
              </a:rPr>
              <a:t>Also, selectively </a:t>
            </a:r>
            <a:r>
              <a:rPr lang="en-US" sz="2400" b="1" u="sng" dirty="0">
                <a:latin typeface="+mj-lt"/>
                <a:cs typeface="Arial" panose="020B0604020202020204" pitchFamily="34" charset="0"/>
              </a:rPr>
              <a:t>limits</a:t>
            </a:r>
            <a:r>
              <a:rPr lang="en-US" sz="2400" dirty="0">
                <a:latin typeface="+mj-lt"/>
                <a:cs typeface="Arial" panose="020B0604020202020204" pitchFamily="34" charset="0"/>
              </a:rPr>
              <a:t> managerial decisions concerning the use of funds</a:t>
            </a:r>
          </a:p>
          <a:p>
            <a:pPr marL="857250" lvl="1" indent="-342900"/>
            <a:r>
              <a:rPr lang="en-US" sz="2400" u="sng" dirty="0">
                <a:latin typeface="+mj-lt"/>
                <a:cs typeface="Arial" panose="020B0604020202020204" pitchFamily="34" charset="0"/>
              </a:rPr>
              <a:t>Other Specs</a:t>
            </a:r>
            <a:r>
              <a:rPr lang="en-US" sz="2400" dirty="0">
                <a:latin typeface="+mj-lt"/>
                <a:cs typeface="Arial" panose="020B0604020202020204" pitchFamily="34" charset="0"/>
              </a:rPr>
              <a:t>:</a:t>
            </a:r>
          </a:p>
          <a:p>
            <a:pPr marL="1430338" lvl="3" indent="-342900">
              <a:buClr>
                <a:schemeClr val="tx1"/>
              </a:buClr>
              <a:defRPr/>
            </a:pPr>
            <a:r>
              <a:rPr lang="en-US" altLang="en-US" sz="2400" dirty="0">
                <a:latin typeface="+mj-lt"/>
                <a:cs typeface="Arial" panose="020B0604020202020204" pitchFamily="34" charset="0"/>
              </a:rPr>
              <a:t>Provides budget authority (BA) – Leads to Outlays</a:t>
            </a:r>
          </a:p>
          <a:p>
            <a:pPr marL="1430338" lvl="3" indent="-342900">
              <a:buClr>
                <a:schemeClr val="tx1"/>
              </a:buClr>
              <a:defRPr/>
            </a:pPr>
            <a:r>
              <a:rPr lang="en-US" altLang="en-US" sz="2400" dirty="0">
                <a:latin typeface="+mj-lt"/>
                <a:cs typeface="Arial" panose="020B0604020202020204" pitchFamily="34" charset="0"/>
              </a:rPr>
              <a:t>Must be obligated during same fiscal year (“one year”) or multiple (“two year”, etc.) or indefinitely (“no year”)</a:t>
            </a:r>
            <a:endParaRPr lang="en-US" sz="2400" dirty="0">
              <a:latin typeface="+mj-lt"/>
            </a:endParaRPr>
          </a:p>
        </p:txBody>
      </p:sp>
      <p:sp>
        <p:nvSpPr>
          <p:cNvPr id="4" name="Text Placeholder 3">
            <a:extLst>
              <a:ext uri="{FF2B5EF4-FFF2-40B4-BE49-F238E27FC236}">
                <a16:creationId xmlns:a16="http://schemas.microsoft.com/office/drawing/2014/main" id="{2D1A87DD-E2ED-458E-8F2F-5E4C2807D62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5957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3BCB-A515-4FAA-8BC9-D0820F2AF343}"/>
              </a:ext>
            </a:extLst>
          </p:cNvPr>
          <p:cNvSpPr>
            <a:spLocks noGrp="1"/>
          </p:cNvSpPr>
          <p:nvPr>
            <p:ph type="title"/>
          </p:nvPr>
        </p:nvSpPr>
        <p:spPr/>
        <p:txBody>
          <a:bodyPr anchor="b">
            <a:normAutofit/>
          </a:bodyPr>
          <a:lstStyle/>
          <a:p>
            <a:pPr algn="l"/>
            <a:r>
              <a:rPr lang="en-US" sz="4000" dirty="0">
                <a:solidFill>
                  <a:srgbClr val="FFFFFF"/>
                </a:solidFill>
              </a:rPr>
              <a:t>Working with OMB and the Department</a:t>
            </a:r>
          </a:p>
        </p:txBody>
      </p:sp>
      <p:sp>
        <p:nvSpPr>
          <p:cNvPr id="3" name="Content Placeholder 2">
            <a:extLst>
              <a:ext uri="{FF2B5EF4-FFF2-40B4-BE49-F238E27FC236}">
                <a16:creationId xmlns:a16="http://schemas.microsoft.com/office/drawing/2014/main" id="{2160C1A2-F16A-41AF-AFDF-26382E0B124D}"/>
              </a:ext>
            </a:extLst>
          </p:cNvPr>
          <p:cNvSpPr>
            <a:spLocks noGrp="1"/>
          </p:cNvSpPr>
          <p:nvPr>
            <p:ph idx="1"/>
          </p:nvPr>
        </p:nvSpPr>
        <p:spPr/>
        <p:txBody>
          <a:bodyPr anchor="ctr">
            <a:normAutofit lnSpcReduction="10000"/>
          </a:bodyPr>
          <a:lstStyle/>
          <a:p>
            <a:pPr eaLnBrk="0" fontAlgn="base" hangingPunct="0">
              <a:spcBef>
                <a:spcPct val="0"/>
              </a:spcBef>
              <a:spcAft>
                <a:spcPct val="0"/>
              </a:spcAft>
            </a:pPr>
            <a:r>
              <a:rPr lang="en-US" sz="1600" dirty="0">
                <a:latin typeface="+mj-lt"/>
              </a:rPr>
              <a:t>At any given time, we are working with many different  appropriation years: Currently</a:t>
            </a:r>
          </a:p>
          <a:p>
            <a:pPr lvl="2" eaLnBrk="0" fontAlgn="base" hangingPunct="0">
              <a:spcBef>
                <a:spcPct val="0"/>
              </a:spcBef>
              <a:spcAft>
                <a:spcPct val="0"/>
              </a:spcAft>
            </a:pPr>
            <a:r>
              <a:rPr lang="en-US" sz="1600" dirty="0">
                <a:latin typeface="+mj-lt"/>
              </a:rPr>
              <a:t>FY22/FY23 – has been working for months, President will present this to Congress shortly.</a:t>
            </a:r>
          </a:p>
          <a:p>
            <a:pPr lvl="2" eaLnBrk="0" fontAlgn="base" hangingPunct="0">
              <a:spcBef>
                <a:spcPct val="0"/>
              </a:spcBef>
              <a:spcAft>
                <a:spcPct val="0"/>
              </a:spcAft>
            </a:pPr>
            <a:r>
              <a:rPr lang="en-US" sz="1600" dirty="0">
                <a:latin typeface="+mj-lt"/>
              </a:rPr>
              <a:t>FY21/FY22 – these are our current year dollars; appropriation passed 31 Dec 2020</a:t>
            </a:r>
          </a:p>
          <a:p>
            <a:pPr lvl="2" eaLnBrk="0" fontAlgn="base" hangingPunct="0">
              <a:spcBef>
                <a:spcPct val="0"/>
              </a:spcBef>
              <a:spcAft>
                <a:spcPct val="0"/>
              </a:spcAft>
            </a:pPr>
            <a:r>
              <a:rPr lang="en-US" sz="1600" dirty="0">
                <a:latin typeface="+mj-lt"/>
              </a:rPr>
              <a:t>FY20/FY21 – these are our prior year dollars – should be executed by end of March 2021</a:t>
            </a:r>
          </a:p>
          <a:p>
            <a:pPr lvl="2" eaLnBrk="0" fontAlgn="base" hangingPunct="0">
              <a:spcBef>
                <a:spcPct val="0"/>
              </a:spcBef>
              <a:spcAft>
                <a:spcPct val="0"/>
              </a:spcAft>
            </a:pPr>
            <a:r>
              <a:rPr lang="en-US" sz="1600" dirty="0">
                <a:latin typeface="+mj-lt"/>
              </a:rPr>
              <a:t>FY20 – Medical Services Appropriation (870) – QUERI, Cooperative Studies</a:t>
            </a:r>
          </a:p>
          <a:p>
            <a:pPr lvl="2" eaLnBrk="0" fontAlgn="base" hangingPunct="0">
              <a:spcBef>
                <a:spcPct val="0"/>
              </a:spcBef>
              <a:spcAft>
                <a:spcPct val="0"/>
              </a:spcAft>
            </a:pPr>
            <a:r>
              <a:rPr lang="en-US" sz="1600" dirty="0">
                <a:latin typeface="+mj-lt"/>
              </a:rPr>
              <a:t>Does not include the VERA Medical Research Support Dollars</a:t>
            </a:r>
          </a:p>
          <a:p>
            <a:pPr eaLnBrk="0" fontAlgn="base" hangingPunct="0">
              <a:spcBef>
                <a:spcPct val="0"/>
              </a:spcBef>
              <a:spcAft>
                <a:spcPct val="0"/>
              </a:spcAft>
            </a:pPr>
            <a:endParaRPr lang="en-US" sz="1600" dirty="0">
              <a:latin typeface="+mj-lt"/>
            </a:endParaRPr>
          </a:p>
          <a:p>
            <a:pPr eaLnBrk="0" fontAlgn="base" hangingPunct="0">
              <a:spcBef>
                <a:spcPct val="0"/>
              </a:spcBef>
              <a:spcAft>
                <a:spcPct val="0"/>
              </a:spcAft>
            </a:pPr>
            <a:r>
              <a:rPr lang="en-US" sz="1600" b="1" dirty="0">
                <a:latin typeface="+mj-lt"/>
              </a:rPr>
              <a:t>One year impacts the next </a:t>
            </a:r>
            <a:r>
              <a:rPr lang="en-US" sz="1600" dirty="0">
                <a:latin typeface="+mj-lt"/>
              </a:rPr>
              <a:t>as you defend what you are doing and what you are asking for</a:t>
            </a:r>
          </a:p>
          <a:p>
            <a:pPr eaLnBrk="0" fontAlgn="base" hangingPunct="0">
              <a:spcBef>
                <a:spcPct val="0"/>
              </a:spcBef>
              <a:spcAft>
                <a:spcPct val="0"/>
              </a:spcAft>
            </a:pPr>
            <a:endParaRPr lang="en-US" sz="1600" dirty="0">
              <a:latin typeface="+mj-lt"/>
            </a:endParaRPr>
          </a:p>
          <a:p>
            <a:pPr eaLnBrk="0" fontAlgn="base" hangingPunct="0">
              <a:spcBef>
                <a:spcPct val="0"/>
              </a:spcBef>
              <a:spcAft>
                <a:spcPct val="0"/>
              </a:spcAft>
            </a:pPr>
            <a:r>
              <a:rPr lang="en-US" sz="1600" dirty="0">
                <a:latin typeface="+mj-lt"/>
              </a:rPr>
              <a:t>Try to balance the needs as we see them against the politics of the day  - sometimes it is hard to function in a rational / business like manner when operating under the rules and timelines of appropriation law and 535 or so board of directors</a:t>
            </a:r>
          </a:p>
          <a:p>
            <a:pPr eaLnBrk="0" fontAlgn="base" hangingPunct="0">
              <a:spcBef>
                <a:spcPct val="0"/>
              </a:spcBef>
              <a:spcAft>
                <a:spcPct val="0"/>
              </a:spcAft>
            </a:pPr>
            <a:endParaRPr lang="en-US" sz="1600" dirty="0">
              <a:latin typeface="+mj-lt"/>
            </a:endParaRPr>
          </a:p>
          <a:p>
            <a:pPr eaLnBrk="0" fontAlgn="base" hangingPunct="0">
              <a:spcBef>
                <a:spcPct val="0"/>
              </a:spcBef>
              <a:spcAft>
                <a:spcPct val="0"/>
              </a:spcAft>
            </a:pPr>
            <a:r>
              <a:rPr lang="en-US" sz="1600" dirty="0">
                <a:latin typeface="+mj-lt"/>
              </a:rPr>
              <a:t>We are part of the greater VA family.  Sometimes we benefit from that relationship and sometimes we get penalized with the “shot gun” accusations.  But for the most part, I believe most in Congress support our research efforts on behalf of the Veteran and it will be up to us to show the value of VA Research.</a:t>
            </a:r>
          </a:p>
          <a:p>
            <a:pPr eaLnBrk="0" fontAlgn="base" hangingPunct="0">
              <a:spcBef>
                <a:spcPct val="0"/>
              </a:spcBef>
              <a:spcAft>
                <a:spcPct val="0"/>
              </a:spcAft>
            </a:pPr>
            <a:endParaRPr lang="en-US" sz="1600" dirty="0">
              <a:latin typeface="+mj-lt"/>
            </a:endParaRPr>
          </a:p>
          <a:p>
            <a:pPr eaLnBrk="0" fontAlgn="base" hangingPunct="0">
              <a:spcBef>
                <a:spcPct val="0"/>
              </a:spcBef>
              <a:spcAft>
                <a:spcPct val="0"/>
              </a:spcAft>
            </a:pPr>
            <a:r>
              <a:rPr lang="en-US" sz="1600" dirty="0">
                <a:latin typeface="+mj-lt"/>
              </a:rPr>
              <a:t>Must understand that we operate in a constrained environment; we must constantly look for efficiency in all that we do.  </a:t>
            </a:r>
            <a:r>
              <a:rPr lang="en-US" sz="1600" b="1" dirty="0">
                <a:solidFill>
                  <a:srgbClr val="FF0000"/>
                </a:solidFill>
                <a:latin typeface="+mj-lt"/>
              </a:rPr>
              <a:t>One identified “waste” overshadows all the great things we do.</a:t>
            </a:r>
          </a:p>
          <a:p>
            <a:endParaRPr lang="en-US" sz="1300" dirty="0"/>
          </a:p>
        </p:txBody>
      </p:sp>
      <p:sp>
        <p:nvSpPr>
          <p:cNvPr id="4" name="Text Placeholder 3">
            <a:extLst>
              <a:ext uri="{FF2B5EF4-FFF2-40B4-BE49-F238E27FC236}">
                <a16:creationId xmlns:a16="http://schemas.microsoft.com/office/drawing/2014/main" id="{9EF86357-A8CF-49C1-95A8-A638AF2B17E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95014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DE9B-B5AE-4D9D-A334-750F599E662C}"/>
              </a:ext>
            </a:extLst>
          </p:cNvPr>
          <p:cNvSpPr>
            <a:spLocks noGrp="1"/>
          </p:cNvSpPr>
          <p:nvPr>
            <p:ph type="title"/>
          </p:nvPr>
        </p:nvSpPr>
        <p:spPr/>
        <p:txBody>
          <a:bodyPr anchor="b">
            <a:normAutofit/>
          </a:bodyPr>
          <a:lstStyle/>
          <a:p>
            <a:pPr algn="l"/>
            <a:r>
              <a:rPr lang="en-US" sz="4000" dirty="0">
                <a:solidFill>
                  <a:srgbClr val="FFFFFF"/>
                </a:solidFill>
              </a:rPr>
              <a:t>VA Research Budget Snapshot FY 21</a:t>
            </a:r>
          </a:p>
        </p:txBody>
      </p:sp>
      <p:sp>
        <p:nvSpPr>
          <p:cNvPr id="3" name="Content Placeholder 2">
            <a:extLst>
              <a:ext uri="{FF2B5EF4-FFF2-40B4-BE49-F238E27FC236}">
                <a16:creationId xmlns:a16="http://schemas.microsoft.com/office/drawing/2014/main" id="{399043B2-B216-4E72-8DCD-47D5CF1F3656}"/>
              </a:ext>
            </a:extLst>
          </p:cNvPr>
          <p:cNvSpPr>
            <a:spLocks noGrp="1"/>
          </p:cNvSpPr>
          <p:nvPr>
            <p:ph idx="1"/>
          </p:nvPr>
        </p:nvSpPr>
        <p:spPr/>
        <p:txBody>
          <a:bodyPr anchor="ctr">
            <a:normAutofit/>
          </a:bodyPr>
          <a:lstStyle/>
          <a:p>
            <a:pPr marL="342900" indent="-342900">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FY 2021 Budget request was $787 million; Congress appropriated $815 million but rescinded $20 million from the FY 2020 appropriation.</a:t>
            </a:r>
          </a:p>
          <a:p>
            <a:endParaRPr lang="en-US" sz="2400" dirty="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Continues support in critical areas including Pain Management / Opioid Addiction, Traumatic Brain Injury, Mental Health including Suicide Prevention and Posttraumatic Stress, Precision Medicine, and the Million Veteran Program (MVP).</a:t>
            </a:r>
          </a:p>
          <a:p>
            <a:pPr marL="342900" indent="-342900">
              <a:buFont typeface="Symbol" panose="05050102010706020507" pitchFamily="18" charset="2"/>
              <a:buChar char=""/>
            </a:pPr>
            <a:endParaRPr lang="en-US" sz="2400" dirty="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Maintains support for priorities of understanding cancer in Veterans, service-related toxic exposures in Veterans, and prosthetic needs of women Veterans.</a:t>
            </a:r>
          </a:p>
          <a:p>
            <a:endParaRPr lang="en-US" sz="2000" dirty="0"/>
          </a:p>
        </p:txBody>
      </p:sp>
      <p:sp>
        <p:nvSpPr>
          <p:cNvPr id="4" name="Text Placeholder 3">
            <a:extLst>
              <a:ext uri="{FF2B5EF4-FFF2-40B4-BE49-F238E27FC236}">
                <a16:creationId xmlns:a16="http://schemas.microsoft.com/office/drawing/2014/main" id="{F3FC92D0-9E03-43E5-ACD5-476D34274AF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47335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713E-2C22-48D1-A48E-A451A7B825A9}"/>
              </a:ext>
            </a:extLst>
          </p:cNvPr>
          <p:cNvSpPr>
            <a:spLocks noGrp="1"/>
          </p:cNvSpPr>
          <p:nvPr>
            <p:ph type="title"/>
          </p:nvPr>
        </p:nvSpPr>
        <p:spPr/>
        <p:txBody>
          <a:bodyPr anchor="b">
            <a:normAutofit/>
          </a:bodyPr>
          <a:lstStyle/>
          <a:p>
            <a:pPr algn="l"/>
            <a:r>
              <a:rPr lang="en-US" sz="4000" dirty="0">
                <a:solidFill>
                  <a:srgbClr val="FFFFFF"/>
                </a:solidFill>
              </a:rPr>
              <a:t>Medical and Prosthetics Research - Our World</a:t>
            </a:r>
          </a:p>
        </p:txBody>
      </p:sp>
      <p:sp>
        <p:nvSpPr>
          <p:cNvPr id="3" name="Content Placeholder 2">
            <a:extLst>
              <a:ext uri="{FF2B5EF4-FFF2-40B4-BE49-F238E27FC236}">
                <a16:creationId xmlns:a16="http://schemas.microsoft.com/office/drawing/2014/main" id="{80CAB4E1-A1FD-4EFE-8BB8-FCBA88F0A848}"/>
              </a:ext>
            </a:extLst>
          </p:cNvPr>
          <p:cNvSpPr>
            <a:spLocks noGrp="1"/>
          </p:cNvSpPr>
          <p:nvPr>
            <p:ph idx="1"/>
          </p:nvPr>
        </p:nvSpPr>
        <p:spPr/>
        <p:txBody>
          <a:bodyPr anchor="ctr">
            <a:normAutofit fontScale="92500" lnSpcReduction="20000"/>
          </a:bodyPr>
          <a:lstStyle/>
          <a:p>
            <a:pPr eaLnBrk="0" fontAlgn="base" hangingPunct="0">
              <a:spcBef>
                <a:spcPct val="0"/>
              </a:spcBef>
              <a:spcAft>
                <a:spcPct val="0"/>
              </a:spcAft>
            </a:pPr>
            <a:r>
              <a:rPr lang="en-US" sz="2000" dirty="0">
                <a:latin typeface="+mj-lt"/>
              </a:rPr>
              <a:t>Only lapsed $3336.59 FY1920 funds out of $752,000,000 funding – </a:t>
            </a:r>
            <a:r>
              <a:rPr lang="en-US" sz="2000" b="1" u="sng" dirty="0">
                <a:latin typeface="+mj-lt"/>
              </a:rPr>
              <a:t>good story</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Carried over $158,700,886 FY2021 funds into FY21 – includes direct, reimbursable, and 5 year – </a:t>
            </a:r>
            <a:r>
              <a:rPr lang="en-US" sz="2000" b="1" u="sng" dirty="0">
                <a:latin typeface="+mj-lt"/>
              </a:rPr>
              <a:t>VERY BAD STORY</a:t>
            </a:r>
          </a:p>
          <a:p>
            <a:pPr lvl="1" eaLnBrk="0" fontAlgn="base" hangingPunct="0">
              <a:spcBef>
                <a:spcPct val="0"/>
              </a:spcBef>
              <a:spcAft>
                <a:spcPct val="0"/>
              </a:spcAft>
            </a:pPr>
            <a:r>
              <a:rPr lang="en-US" sz="2000" dirty="0">
                <a:latin typeface="+mj-lt"/>
              </a:rPr>
              <a:t>Cost Research $20,000,000</a:t>
            </a:r>
          </a:p>
          <a:p>
            <a:pPr lvl="1"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We were under 5 continuing resolutions – have a passed appropriation now– </a:t>
            </a:r>
            <a:r>
              <a:rPr lang="en-US" sz="2000" b="1" u="sng" dirty="0">
                <a:latin typeface="+mj-lt"/>
              </a:rPr>
              <a:t>difficult story</a:t>
            </a:r>
          </a:p>
          <a:p>
            <a:pPr lvl="1" eaLnBrk="0" fontAlgn="base" hangingPunct="0">
              <a:spcBef>
                <a:spcPct val="0"/>
              </a:spcBef>
              <a:spcAft>
                <a:spcPct val="0"/>
              </a:spcAft>
            </a:pPr>
            <a:r>
              <a:rPr lang="en-US" sz="2000" dirty="0">
                <a:latin typeface="+mj-lt"/>
              </a:rPr>
              <a:t>However, didn’t received full allotment until 27 Jan 21</a:t>
            </a:r>
          </a:p>
          <a:p>
            <a:pPr lvl="1"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ITA funding was just 100% distributed for approved merits – </a:t>
            </a:r>
            <a:r>
              <a:rPr lang="en-US" sz="2000" b="1" u="sng" dirty="0">
                <a:latin typeface="+mj-lt"/>
              </a:rPr>
              <a:t>poor story</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RDIS Reporting seemed to go OK – </a:t>
            </a:r>
            <a:r>
              <a:rPr lang="en-US" sz="2000" b="1" u="sng" dirty="0">
                <a:latin typeface="+mj-lt"/>
              </a:rPr>
              <a:t>good story</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$20,000,000 Rescission caused extensive work  – </a:t>
            </a:r>
            <a:r>
              <a:rPr lang="en-US" sz="2000" b="1" u="sng" dirty="0">
                <a:latin typeface="+mj-lt"/>
              </a:rPr>
              <a:t>difficult story</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$20,000,000 rescission muddies the water as to presenting FY22 budget request – </a:t>
            </a:r>
            <a:r>
              <a:rPr lang="en-US" sz="2000" b="1" u="sng" dirty="0">
                <a:latin typeface="+mj-lt"/>
              </a:rPr>
              <a:t>very difficult story</a:t>
            </a:r>
          </a:p>
          <a:p>
            <a:pPr eaLnBrk="0" fontAlgn="base" hangingPunct="0">
              <a:spcBef>
                <a:spcPct val="0"/>
              </a:spcBef>
              <a:spcAft>
                <a:spcPct val="0"/>
              </a:spcAft>
            </a:pPr>
            <a:endParaRPr lang="en-US" sz="2000" dirty="0">
              <a:latin typeface="+mj-lt"/>
            </a:endParaRPr>
          </a:p>
          <a:p>
            <a:pPr eaLnBrk="0" fontAlgn="base" hangingPunct="0">
              <a:spcBef>
                <a:spcPct val="0"/>
              </a:spcBef>
              <a:spcAft>
                <a:spcPct val="0"/>
              </a:spcAft>
            </a:pPr>
            <a:r>
              <a:rPr lang="en-US" sz="2000" dirty="0">
                <a:latin typeface="+mj-lt"/>
              </a:rPr>
              <a:t>100% use of new reimbursable funds – the “R” funds – </a:t>
            </a:r>
            <a:r>
              <a:rPr lang="en-US" sz="2000" b="1" u="sng" dirty="0">
                <a:latin typeface="+mj-lt"/>
              </a:rPr>
              <a:t>story</a:t>
            </a:r>
            <a:endParaRPr lang="en-US" sz="1700" dirty="0"/>
          </a:p>
        </p:txBody>
      </p:sp>
      <p:sp>
        <p:nvSpPr>
          <p:cNvPr id="4" name="Text Placeholder 3">
            <a:extLst>
              <a:ext uri="{FF2B5EF4-FFF2-40B4-BE49-F238E27FC236}">
                <a16:creationId xmlns:a16="http://schemas.microsoft.com/office/drawing/2014/main" id="{9E493C98-97B5-45B8-A38B-32C3E6AD92C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4594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1D40-A996-4189-8163-C2F23A7553C1}"/>
              </a:ext>
            </a:extLst>
          </p:cNvPr>
          <p:cNvSpPr>
            <a:spLocks noGrp="1"/>
          </p:cNvSpPr>
          <p:nvPr>
            <p:ph type="ctrTitle"/>
          </p:nvPr>
        </p:nvSpPr>
        <p:spPr>
          <a:xfrm>
            <a:off x="244524" y="124648"/>
            <a:ext cx="11678302" cy="2076333"/>
          </a:xfrm>
        </p:spPr>
        <p:txBody>
          <a:bodyPr anchor="t">
            <a:normAutofit/>
          </a:bodyPr>
          <a:lstStyle/>
          <a:p>
            <a:pPr algn="l"/>
            <a:r>
              <a:rPr lang="en-US" sz="4800" dirty="0">
                <a:solidFill>
                  <a:schemeClr val="tx1"/>
                </a:solidFill>
              </a:rPr>
              <a:t>Research Budget Training – Session 1</a:t>
            </a:r>
          </a:p>
        </p:txBody>
      </p:sp>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537069" y="3829139"/>
            <a:ext cx="3807655" cy="1655762"/>
          </a:xfrm>
        </p:spPr>
        <p:txBody>
          <a:bodyPr>
            <a:normAutofit lnSpcReduction="10000"/>
          </a:bodyPr>
          <a:lstStyle/>
          <a:p>
            <a:r>
              <a:rPr lang="en-US" dirty="0"/>
              <a:t>Feb 18, 2021</a:t>
            </a:r>
          </a:p>
          <a:p>
            <a:r>
              <a:rPr lang="en-US" dirty="0"/>
              <a:t>Allen Dunlow</a:t>
            </a:r>
          </a:p>
          <a:p>
            <a:r>
              <a:rPr lang="en-US" dirty="0"/>
              <a:t>Antonio Laracuente</a:t>
            </a:r>
          </a:p>
          <a:p>
            <a:r>
              <a:rPr lang="en-US" dirty="0"/>
              <a:t>Kari Points</a:t>
            </a:r>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6840484" y="853537"/>
            <a:ext cx="4239195" cy="4336958"/>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878099" y="2090057"/>
            <a:ext cx="4714505" cy="769441"/>
          </a:xfrm>
          <a:prstGeom prst="rect">
            <a:avLst/>
          </a:prstGeom>
          <a:noFill/>
        </p:spPr>
        <p:txBody>
          <a:bodyPr wrap="square" rtlCol="0">
            <a:spAutoFit/>
          </a:bodyPr>
          <a:lstStyle/>
          <a:p>
            <a:r>
              <a:rPr lang="en-US" sz="4400" dirty="0"/>
              <a:t>A General Overview</a:t>
            </a:r>
          </a:p>
        </p:txBody>
      </p:sp>
    </p:spTree>
    <p:extLst>
      <p:ext uri="{BB962C8B-B14F-4D97-AF65-F5344CB8AC3E}">
        <p14:creationId xmlns:p14="http://schemas.microsoft.com/office/powerpoint/2010/main" val="22421909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117B3C3F-4447-401D-B6ED-33952E30A312}"/>
              </a:ext>
            </a:extLst>
          </p:cNvPr>
          <p:cNvSpPr>
            <a:spLocks noGrp="1"/>
          </p:cNvSpPr>
          <p:nvPr>
            <p:ph type="title"/>
          </p:nvPr>
        </p:nvSpPr>
        <p:spPr/>
        <p:txBody>
          <a:bodyPr vert="horz" lIns="91440" tIns="45720" rIns="91440" bIns="45720" rtlCol="0" anchor="b">
            <a:normAutofit/>
          </a:bodyPr>
          <a:lstStyle/>
          <a:p>
            <a:pPr algn="r"/>
            <a:r>
              <a:rPr lang="en-US" sz="4000" kern="1200" dirty="0">
                <a:solidFill>
                  <a:srgbClr val="FFFFFF"/>
                </a:solidFill>
                <a:latin typeface="+mj-lt"/>
                <a:ea typeface="+mj-ea"/>
                <a:cs typeface="+mj-cs"/>
              </a:rPr>
              <a:t>VA Medical Programs Appropriation Structure</a:t>
            </a:r>
          </a:p>
        </p:txBody>
      </p:sp>
      <p:grpSp>
        <p:nvGrpSpPr>
          <p:cNvPr id="5" name="Group 4">
            <a:extLst>
              <a:ext uri="{FF2B5EF4-FFF2-40B4-BE49-F238E27FC236}">
                <a16:creationId xmlns:a16="http://schemas.microsoft.com/office/drawing/2014/main" id="{7AD2693E-92AA-4E39-B349-CAAC4ADC84CA}"/>
              </a:ext>
            </a:extLst>
          </p:cNvPr>
          <p:cNvGrpSpPr/>
          <p:nvPr/>
        </p:nvGrpSpPr>
        <p:grpSpPr>
          <a:xfrm>
            <a:off x="1470992" y="1013078"/>
            <a:ext cx="8958469" cy="5096174"/>
            <a:chOff x="1766888" y="1695451"/>
            <a:chExt cx="8901113" cy="4644350"/>
          </a:xfrm>
        </p:grpSpPr>
        <p:sp>
          <p:nvSpPr>
            <p:cNvPr id="6" name="Isosceles Triangle 5">
              <a:extLst>
                <a:ext uri="{FF2B5EF4-FFF2-40B4-BE49-F238E27FC236}">
                  <a16:creationId xmlns:a16="http://schemas.microsoft.com/office/drawing/2014/main" id="{53D070FB-947A-48A3-8035-5663D955B61F}"/>
                </a:ext>
              </a:extLst>
            </p:cNvPr>
            <p:cNvSpPr/>
            <p:nvPr/>
          </p:nvSpPr>
          <p:spPr bwMode="auto">
            <a:xfrm rot="10800000">
              <a:off x="3067050" y="1695451"/>
              <a:ext cx="6219824" cy="4638675"/>
            </a:xfrm>
            <a:prstGeom prst="triangle">
              <a:avLst/>
            </a:prstGeom>
            <a:solidFill>
              <a:srgbClr val="66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a:solidFill>
                  <a:srgbClr val="000000"/>
                </a:solidFill>
                <a:latin typeface="Arial" pitchFamily="34" charset="0"/>
              </a:endParaRPr>
            </a:p>
          </p:txBody>
        </p:sp>
        <p:cxnSp>
          <p:nvCxnSpPr>
            <p:cNvPr id="7" name="Straight Connector 6">
              <a:extLst>
                <a:ext uri="{FF2B5EF4-FFF2-40B4-BE49-F238E27FC236}">
                  <a16:creationId xmlns:a16="http://schemas.microsoft.com/office/drawing/2014/main" id="{8F42D960-1991-4053-BA36-1A2B1150A120}"/>
                </a:ext>
              </a:extLst>
            </p:cNvPr>
            <p:cNvCxnSpPr/>
            <p:nvPr/>
          </p:nvCxnSpPr>
          <p:spPr bwMode="auto">
            <a:xfrm>
              <a:off x="5133976" y="4795838"/>
              <a:ext cx="2085975" cy="476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0C9AA7EF-C688-4C0F-B556-772E7D75BDD4}"/>
                </a:ext>
              </a:extLst>
            </p:cNvPr>
            <p:cNvCxnSpPr/>
            <p:nvPr/>
          </p:nvCxnSpPr>
          <p:spPr bwMode="auto">
            <a:xfrm>
              <a:off x="3900488" y="2938463"/>
              <a:ext cx="4572000" cy="4762"/>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D3A1A4F-F08A-4FC0-B659-31359404B016}"/>
                </a:ext>
              </a:extLst>
            </p:cNvPr>
            <p:cNvCxnSpPr/>
            <p:nvPr/>
          </p:nvCxnSpPr>
          <p:spPr bwMode="auto">
            <a:xfrm>
              <a:off x="6191251" y="2938464"/>
              <a:ext cx="28575" cy="1862137"/>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2B29F01B-B78F-483F-B1DC-DA089AD78FF9}"/>
                </a:ext>
              </a:extLst>
            </p:cNvPr>
            <p:cNvSpPr txBox="1"/>
            <p:nvPr/>
          </p:nvSpPr>
          <p:spPr>
            <a:xfrm>
              <a:off x="3857625" y="1847850"/>
              <a:ext cx="4495800" cy="892552"/>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400" b="1" dirty="0">
                  <a:solidFill>
                    <a:srgbClr val="000000"/>
                  </a:solidFill>
                  <a:latin typeface="Times New Roman"/>
                </a:rPr>
                <a:t>Medical Services –</a:t>
              </a:r>
            </a:p>
            <a:p>
              <a:pPr algn="ctr" eaLnBrk="0" fontAlgn="base" hangingPunct="0">
                <a:lnSpc>
                  <a:spcPct val="90000"/>
                </a:lnSpc>
                <a:spcBef>
                  <a:spcPct val="0"/>
                </a:spcBef>
                <a:spcAft>
                  <a:spcPts val="600"/>
                </a:spcAft>
                <a:defRPr/>
              </a:pPr>
              <a:r>
                <a:rPr lang="en-US" sz="1400" b="1" i="1" dirty="0">
                  <a:solidFill>
                    <a:srgbClr val="000000"/>
                  </a:solidFill>
                  <a:latin typeface="Times New Roman"/>
                </a:rPr>
                <a:t>Direct provision of medical care – clinical salaries, supplies, equipment, non-VA care, etc.</a:t>
              </a:r>
            </a:p>
          </p:txBody>
        </p:sp>
        <p:sp>
          <p:nvSpPr>
            <p:cNvPr id="11" name="TextBox 10">
              <a:extLst>
                <a:ext uri="{FF2B5EF4-FFF2-40B4-BE49-F238E27FC236}">
                  <a16:creationId xmlns:a16="http://schemas.microsoft.com/office/drawing/2014/main" id="{B090C2A2-7C11-4480-B1AF-600D05AE7688}"/>
                </a:ext>
              </a:extLst>
            </p:cNvPr>
            <p:cNvSpPr txBox="1"/>
            <p:nvPr/>
          </p:nvSpPr>
          <p:spPr>
            <a:xfrm>
              <a:off x="4800600" y="3133725"/>
              <a:ext cx="1552574" cy="1569660"/>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200" b="1" dirty="0">
                  <a:solidFill>
                    <a:srgbClr val="000000"/>
                  </a:solidFill>
                  <a:latin typeface="Times New Roman"/>
                </a:rPr>
                <a:t>Medical</a:t>
              </a:r>
            </a:p>
            <a:p>
              <a:pPr algn="ctr" eaLnBrk="0" fontAlgn="base" hangingPunct="0">
                <a:lnSpc>
                  <a:spcPct val="90000"/>
                </a:lnSpc>
                <a:spcBef>
                  <a:spcPct val="0"/>
                </a:spcBef>
                <a:spcAft>
                  <a:spcPts val="600"/>
                </a:spcAft>
                <a:defRPr/>
              </a:pPr>
              <a:r>
                <a:rPr lang="en-US" sz="1200" b="1" dirty="0">
                  <a:solidFill>
                    <a:srgbClr val="000000"/>
                  </a:solidFill>
                  <a:latin typeface="Times New Roman"/>
                </a:rPr>
                <a:t>Support &amp;</a:t>
              </a:r>
            </a:p>
            <a:p>
              <a:pPr algn="ctr" eaLnBrk="0" fontAlgn="base" hangingPunct="0">
                <a:lnSpc>
                  <a:spcPct val="90000"/>
                </a:lnSpc>
                <a:spcBef>
                  <a:spcPct val="0"/>
                </a:spcBef>
                <a:spcAft>
                  <a:spcPts val="600"/>
                </a:spcAft>
                <a:defRPr/>
              </a:pPr>
              <a:r>
                <a:rPr lang="en-US" sz="1200" b="1" dirty="0">
                  <a:solidFill>
                    <a:srgbClr val="000000"/>
                  </a:solidFill>
                  <a:latin typeface="Times New Roman"/>
                </a:rPr>
                <a:t>Compliance –</a:t>
              </a:r>
            </a:p>
            <a:p>
              <a:pPr algn="ctr" eaLnBrk="0" fontAlgn="base" hangingPunct="0">
                <a:lnSpc>
                  <a:spcPct val="90000"/>
                </a:lnSpc>
                <a:spcBef>
                  <a:spcPct val="0"/>
                </a:spcBef>
                <a:spcAft>
                  <a:spcPts val="600"/>
                </a:spcAft>
                <a:defRPr/>
              </a:pPr>
              <a:r>
                <a:rPr lang="en-US" sz="1200" b="1" i="1" dirty="0">
                  <a:solidFill>
                    <a:srgbClr val="000000"/>
                  </a:solidFill>
                  <a:latin typeface="Times New Roman"/>
                </a:rPr>
                <a:t>Pharmacy management, medical billing &amp; collections, etc.</a:t>
              </a:r>
            </a:p>
          </p:txBody>
        </p:sp>
        <p:sp>
          <p:nvSpPr>
            <p:cNvPr id="12" name="TextBox 11">
              <a:extLst>
                <a:ext uri="{FF2B5EF4-FFF2-40B4-BE49-F238E27FC236}">
                  <a16:creationId xmlns:a16="http://schemas.microsoft.com/office/drawing/2014/main" id="{FE864291-925C-435E-825B-B3AEFA622E9A}"/>
                </a:ext>
              </a:extLst>
            </p:cNvPr>
            <p:cNvSpPr txBox="1"/>
            <p:nvPr/>
          </p:nvSpPr>
          <p:spPr>
            <a:xfrm>
              <a:off x="6172200" y="3181351"/>
              <a:ext cx="1552574" cy="1138773"/>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200" b="1" dirty="0">
                  <a:solidFill>
                    <a:srgbClr val="000000"/>
                  </a:solidFill>
                  <a:latin typeface="Times New Roman"/>
                </a:rPr>
                <a:t>Medical</a:t>
              </a:r>
            </a:p>
            <a:p>
              <a:pPr algn="ctr" eaLnBrk="0" fontAlgn="base" hangingPunct="0">
                <a:lnSpc>
                  <a:spcPct val="90000"/>
                </a:lnSpc>
                <a:spcBef>
                  <a:spcPct val="0"/>
                </a:spcBef>
                <a:spcAft>
                  <a:spcPts val="600"/>
                </a:spcAft>
                <a:defRPr/>
              </a:pPr>
              <a:r>
                <a:rPr lang="en-US" sz="1200" b="1" dirty="0">
                  <a:solidFill>
                    <a:srgbClr val="000000"/>
                  </a:solidFill>
                  <a:latin typeface="Times New Roman"/>
                </a:rPr>
                <a:t>Facilities –</a:t>
              </a:r>
            </a:p>
            <a:p>
              <a:pPr algn="ctr" eaLnBrk="0" fontAlgn="base" hangingPunct="0">
                <a:lnSpc>
                  <a:spcPct val="90000"/>
                </a:lnSpc>
                <a:spcBef>
                  <a:spcPct val="0"/>
                </a:spcBef>
                <a:spcAft>
                  <a:spcPts val="600"/>
                </a:spcAft>
                <a:defRPr/>
              </a:pPr>
              <a:r>
                <a:rPr lang="en-US" sz="1200" b="1" i="1" dirty="0">
                  <a:solidFill>
                    <a:srgbClr val="000000"/>
                  </a:solidFill>
                  <a:latin typeface="Times New Roman"/>
                </a:rPr>
                <a:t>Providing and maintaining space for medical care</a:t>
              </a:r>
            </a:p>
          </p:txBody>
        </p:sp>
        <p:sp>
          <p:nvSpPr>
            <p:cNvPr id="13" name="TextBox 12">
              <a:extLst>
                <a:ext uri="{FF2B5EF4-FFF2-40B4-BE49-F238E27FC236}">
                  <a16:creationId xmlns:a16="http://schemas.microsoft.com/office/drawing/2014/main" id="{CB936327-4B4D-4BDD-B873-F53D98736DCB}"/>
                </a:ext>
              </a:extLst>
            </p:cNvPr>
            <p:cNvSpPr txBox="1"/>
            <p:nvPr/>
          </p:nvSpPr>
          <p:spPr>
            <a:xfrm>
              <a:off x="5403055" y="4802982"/>
              <a:ext cx="1552574" cy="1015663"/>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400" b="1" dirty="0">
                  <a:solidFill>
                    <a:srgbClr val="000000"/>
                  </a:solidFill>
                  <a:latin typeface="Times New Roman"/>
                </a:rPr>
                <a:t>Medical</a:t>
              </a:r>
            </a:p>
            <a:p>
              <a:pPr algn="ctr" eaLnBrk="0" fontAlgn="base" hangingPunct="0">
                <a:lnSpc>
                  <a:spcPct val="90000"/>
                </a:lnSpc>
                <a:spcBef>
                  <a:spcPct val="0"/>
                </a:spcBef>
                <a:spcAft>
                  <a:spcPts val="600"/>
                </a:spcAft>
                <a:defRPr/>
              </a:pPr>
              <a:r>
                <a:rPr lang="en-US" sz="1400" b="1" dirty="0">
                  <a:solidFill>
                    <a:srgbClr val="000000"/>
                  </a:solidFill>
                  <a:latin typeface="Times New Roman"/>
                </a:rPr>
                <a:t>&amp;</a:t>
              </a:r>
            </a:p>
            <a:p>
              <a:pPr algn="ctr" eaLnBrk="0" fontAlgn="base" hangingPunct="0">
                <a:lnSpc>
                  <a:spcPct val="90000"/>
                </a:lnSpc>
                <a:spcBef>
                  <a:spcPct val="0"/>
                </a:spcBef>
                <a:spcAft>
                  <a:spcPts val="600"/>
                </a:spcAft>
                <a:defRPr/>
              </a:pPr>
              <a:r>
                <a:rPr lang="en-US" sz="1400" b="1" dirty="0">
                  <a:solidFill>
                    <a:srgbClr val="000000"/>
                  </a:solidFill>
                  <a:latin typeface="Times New Roman"/>
                </a:rPr>
                <a:t>Prosthetic Research</a:t>
              </a:r>
              <a:endParaRPr lang="en-US" sz="1400" b="1" i="1" dirty="0">
                <a:solidFill>
                  <a:srgbClr val="000000"/>
                </a:solidFill>
                <a:latin typeface="Times New Roman"/>
              </a:endParaRPr>
            </a:p>
          </p:txBody>
        </p:sp>
        <p:pic>
          <p:nvPicPr>
            <p:cNvPr id="14" name="Picture 2">
              <a:extLst>
                <a:ext uri="{FF2B5EF4-FFF2-40B4-BE49-F238E27FC236}">
                  <a16:creationId xmlns:a16="http://schemas.microsoft.com/office/drawing/2014/main" id="{A6A72D53-83A8-47C8-AB3B-0317D9FE3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514" y="3790950"/>
              <a:ext cx="1842687"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a:extLst>
                <a:ext uri="{FF2B5EF4-FFF2-40B4-BE49-F238E27FC236}">
                  <a16:creationId xmlns:a16="http://schemas.microsoft.com/office/drawing/2014/main" id="{DA65E0F7-17DA-40E6-ACC3-30C8C185D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923" y="2811056"/>
              <a:ext cx="1387793"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F1C7946A-5626-4918-9ED1-1889B71AD9B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664" b="11801"/>
            <a:stretch/>
          </p:blipFill>
          <p:spPr bwMode="auto">
            <a:xfrm>
              <a:off x="7620000" y="4686300"/>
              <a:ext cx="1316276"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72269CFE-56A5-4749-9B0E-6727866B9A87}"/>
                </a:ext>
              </a:extLst>
            </p:cNvPr>
            <p:cNvSpPr txBox="1"/>
            <p:nvPr/>
          </p:nvSpPr>
          <p:spPr>
            <a:xfrm>
              <a:off x="1809750" y="5159514"/>
              <a:ext cx="2305050" cy="707886"/>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300" b="1">
                  <a:solidFill>
                    <a:srgbClr val="000000"/>
                  </a:solidFill>
                  <a:latin typeface="Times New Roman"/>
                </a:rPr>
                <a:t>Information Technology</a:t>
              </a:r>
              <a:endParaRPr lang="en-US" sz="1300" b="1" i="1">
                <a:solidFill>
                  <a:srgbClr val="000000"/>
                </a:solidFill>
                <a:latin typeface="Times New Roman"/>
              </a:endParaRPr>
            </a:p>
          </p:txBody>
        </p:sp>
        <p:sp>
          <p:nvSpPr>
            <p:cNvPr id="18" name="TextBox 17">
              <a:extLst>
                <a:ext uri="{FF2B5EF4-FFF2-40B4-BE49-F238E27FC236}">
                  <a16:creationId xmlns:a16="http://schemas.microsoft.com/office/drawing/2014/main" id="{A925966E-A0D4-47B1-99EC-D1A45FA9B14F}"/>
                </a:ext>
              </a:extLst>
            </p:cNvPr>
            <p:cNvSpPr txBox="1"/>
            <p:nvPr/>
          </p:nvSpPr>
          <p:spPr>
            <a:xfrm>
              <a:off x="9001126" y="4245114"/>
              <a:ext cx="1666875" cy="707886"/>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300" b="1">
                  <a:solidFill>
                    <a:srgbClr val="000000"/>
                  </a:solidFill>
                  <a:latin typeface="Times New Roman"/>
                </a:rPr>
                <a:t>Major Construction</a:t>
              </a:r>
              <a:endParaRPr lang="en-US" sz="1300" b="1" i="1">
                <a:solidFill>
                  <a:srgbClr val="000000"/>
                </a:solidFill>
                <a:latin typeface="Times New Roman"/>
              </a:endParaRPr>
            </a:p>
          </p:txBody>
        </p:sp>
        <p:sp>
          <p:nvSpPr>
            <p:cNvPr id="19" name="TextBox 18">
              <a:extLst>
                <a:ext uri="{FF2B5EF4-FFF2-40B4-BE49-F238E27FC236}">
                  <a16:creationId xmlns:a16="http://schemas.microsoft.com/office/drawing/2014/main" id="{B5732081-EA7B-43EB-A769-ABEB29B653F3}"/>
                </a:ext>
              </a:extLst>
            </p:cNvPr>
            <p:cNvSpPr txBox="1"/>
            <p:nvPr/>
          </p:nvSpPr>
          <p:spPr>
            <a:xfrm>
              <a:off x="7467601" y="5629275"/>
              <a:ext cx="1666875" cy="707886"/>
            </a:xfrm>
            <a:prstGeom prst="rect">
              <a:avLst/>
            </a:prstGeom>
            <a:noFill/>
          </p:spPr>
          <p:txBody>
            <a:bodyPr wrap="square" rtlCol="0">
              <a:normAutofit/>
            </a:bodyPr>
            <a:lstStyle/>
            <a:p>
              <a:pPr algn="ctr" eaLnBrk="0" fontAlgn="base" hangingPunct="0">
                <a:lnSpc>
                  <a:spcPct val="90000"/>
                </a:lnSpc>
                <a:spcBef>
                  <a:spcPct val="0"/>
                </a:spcBef>
                <a:spcAft>
                  <a:spcPts val="600"/>
                </a:spcAft>
                <a:defRPr/>
              </a:pPr>
              <a:r>
                <a:rPr lang="en-US" sz="1300" b="1">
                  <a:solidFill>
                    <a:srgbClr val="000000"/>
                  </a:solidFill>
                  <a:latin typeface="Times New Roman"/>
                </a:rPr>
                <a:t>Minor Construction</a:t>
              </a:r>
              <a:endParaRPr lang="en-US" sz="1300" b="1" i="1">
                <a:solidFill>
                  <a:srgbClr val="000000"/>
                </a:solidFill>
                <a:latin typeface="Times New Roman"/>
              </a:endParaRPr>
            </a:p>
          </p:txBody>
        </p:sp>
        <p:sp>
          <p:nvSpPr>
            <p:cNvPr id="20" name="Oval 19">
              <a:extLst>
                <a:ext uri="{FF2B5EF4-FFF2-40B4-BE49-F238E27FC236}">
                  <a16:creationId xmlns:a16="http://schemas.microsoft.com/office/drawing/2014/main" id="{40B86529-9BAF-4061-8F9E-F38C2DEE4A38}"/>
                </a:ext>
              </a:extLst>
            </p:cNvPr>
            <p:cNvSpPr/>
            <p:nvPr/>
          </p:nvSpPr>
          <p:spPr bwMode="auto">
            <a:xfrm>
              <a:off x="5200650" y="4810126"/>
              <a:ext cx="2019300" cy="1352551"/>
            </a:xfrm>
            <a:prstGeom prst="ellipse">
              <a:avLst/>
            </a:prstGeom>
            <a:noFill/>
            <a:ln w="571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a:solidFill>
                  <a:srgbClr val="000000"/>
                </a:solidFill>
                <a:latin typeface="Arial" pitchFamily="34" charset="0"/>
              </a:endParaRPr>
            </a:p>
          </p:txBody>
        </p:sp>
        <p:sp>
          <p:nvSpPr>
            <p:cNvPr id="21" name="Oval 20">
              <a:extLst>
                <a:ext uri="{FF2B5EF4-FFF2-40B4-BE49-F238E27FC236}">
                  <a16:creationId xmlns:a16="http://schemas.microsoft.com/office/drawing/2014/main" id="{6381DA2B-1697-437E-9516-06CCADA71AEB}"/>
                </a:ext>
              </a:extLst>
            </p:cNvPr>
            <p:cNvSpPr/>
            <p:nvPr/>
          </p:nvSpPr>
          <p:spPr bwMode="auto">
            <a:xfrm>
              <a:off x="3981451" y="1695510"/>
              <a:ext cx="4371975" cy="2800290"/>
            </a:xfrm>
            <a:prstGeom prst="ellipse">
              <a:avLst/>
            </a:prstGeom>
            <a:noFill/>
            <a:ln w="762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a:solidFill>
                  <a:srgbClr val="000000"/>
                </a:solidFill>
                <a:latin typeface="Arial" pitchFamily="34" charset="0"/>
              </a:endParaRPr>
            </a:p>
          </p:txBody>
        </p:sp>
        <p:sp>
          <p:nvSpPr>
            <p:cNvPr id="22" name="TextBox 21">
              <a:extLst>
                <a:ext uri="{FF2B5EF4-FFF2-40B4-BE49-F238E27FC236}">
                  <a16:creationId xmlns:a16="http://schemas.microsoft.com/office/drawing/2014/main" id="{8F42E8E5-86A8-42BD-8997-659EA3FB2F03}"/>
                </a:ext>
              </a:extLst>
            </p:cNvPr>
            <p:cNvSpPr txBox="1"/>
            <p:nvPr/>
          </p:nvSpPr>
          <p:spPr>
            <a:xfrm>
              <a:off x="1766888" y="1847851"/>
              <a:ext cx="1204912" cy="1384995"/>
            </a:xfrm>
            <a:prstGeom prst="rect">
              <a:avLst/>
            </a:prstGeom>
            <a:noFill/>
            <a:ln w="57150">
              <a:solidFill>
                <a:schemeClr val="tx2"/>
              </a:solidFill>
            </a:ln>
          </p:spPr>
          <p:txBody>
            <a:bodyPr wrap="square" rtlCol="0">
              <a:normAutofit/>
            </a:bodyPr>
            <a:lstStyle/>
            <a:p>
              <a:pPr algn="ctr">
                <a:lnSpc>
                  <a:spcPct val="90000"/>
                </a:lnSpc>
                <a:spcAft>
                  <a:spcPts val="600"/>
                </a:spcAft>
                <a:defRPr/>
              </a:pPr>
              <a:r>
                <a:rPr lang="en-US" sz="1100" b="1" dirty="0">
                  <a:solidFill>
                    <a:srgbClr val="3333CC">
                      <a:lumMod val="50000"/>
                    </a:srgbClr>
                  </a:solidFill>
                  <a:latin typeface="Times New Roman"/>
                </a:rPr>
                <a:t>What we often refer to as 870 or Specific Purpose:</a:t>
              </a:r>
            </a:p>
            <a:p>
              <a:pPr algn="ctr">
                <a:lnSpc>
                  <a:spcPct val="90000"/>
                </a:lnSpc>
                <a:spcAft>
                  <a:spcPts val="600"/>
                </a:spcAft>
                <a:defRPr/>
              </a:pPr>
              <a:r>
                <a:rPr lang="en-US" sz="1100" b="1" dirty="0">
                  <a:solidFill>
                    <a:srgbClr val="3333CC">
                      <a:lumMod val="50000"/>
                    </a:srgbClr>
                  </a:solidFill>
                  <a:latin typeface="Times New Roman"/>
                </a:rPr>
                <a:t>QUERI</a:t>
              </a:r>
            </a:p>
            <a:p>
              <a:pPr algn="ctr">
                <a:lnSpc>
                  <a:spcPct val="90000"/>
                </a:lnSpc>
                <a:spcAft>
                  <a:spcPts val="600"/>
                </a:spcAft>
                <a:defRPr/>
              </a:pPr>
              <a:r>
                <a:rPr lang="en-US" sz="1100" b="1" dirty="0">
                  <a:solidFill>
                    <a:srgbClr val="3333CC">
                      <a:lumMod val="50000"/>
                    </a:srgbClr>
                  </a:solidFill>
                  <a:latin typeface="Times New Roman"/>
                </a:rPr>
                <a:t>Lease Money</a:t>
              </a:r>
            </a:p>
            <a:p>
              <a:pPr algn="ctr">
                <a:lnSpc>
                  <a:spcPct val="90000"/>
                </a:lnSpc>
                <a:spcAft>
                  <a:spcPts val="600"/>
                </a:spcAft>
                <a:defRPr/>
              </a:pPr>
              <a:endParaRPr lang="en-US" sz="500" b="1" dirty="0">
                <a:solidFill>
                  <a:srgbClr val="3333CC">
                    <a:lumMod val="50000"/>
                  </a:srgbClr>
                </a:solidFill>
                <a:latin typeface="Times New Roman"/>
              </a:endParaRPr>
            </a:p>
          </p:txBody>
        </p:sp>
        <p:cxnSp>
          <p:nvCxnSpPr>
            <p:cNvPr id="23" name="Straight Arrow Connector 22">
              <a:extLst>
                <a:ext uri="{FF2B5EF4-FFF2-40B4-BE49-F238E27FC236}">
                  <a16:creationId xmlns:a16="http://schemas.microsoft.com/office/drawing/2014/main" id="{D58ED2E8-D12E-420A-A4D1-8B79B6363482}"/>
                </a:ext>
              </a:extLst>
            </p:cNvPr>
            <p:cNvCxnSpPr/>
            <p:nvPr/>
          </p:nvCxnSpPr>
          <p:spPr bwMode="auto">
            <a:xfrm>
              <a:off x="2971800" y="2371070"/>
              <a:ext cx="1143000" cy="29593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4" name="TextBox 23">
              <a:extLst>
                <a:ext uri="{FF2B5EF4-FFF2-40B4-BE49-F238E27FC236}">
                  <a16:creationId xmlns:a16="http://schemas.microsoft.com/office/drawing/2014/main" id="{5F6BA7FC-D7D1-4369-8F0E-B4734EFA60F5}"/>
                </a:ext>
              </a:extLst>
            </p:cNvPr>
            <p:cNvSpPr txBox="1"/>
            <p:nvPr/>
          </p:nvSpPr>
          <p:spPr>
            <a:xfrm>
              <a:off x="9124951" y="1741617"/>
              <a:ext cx="1204912" cy="707886"/>
            </a:xfrm>
            <a:prstGeom prst="rect">
              <a:avLst/>
            </a:prstGeom>
            <a:noFill/>
            <a:ln w="57150">
              <a:solidFill>
                <a:schemeClr val="tx2"/>
              </a:solidFill>
            </a:ln>
          </p:spPr>
          <p:txBody>
            <a:bodyPr wrap="square" rtlCol="0">
              <a:normAutofit/>
            </a:bodyPr>
            <a:lstStyle/>
            <a:p>
              <a:pPr algn="ctr">
                <a:lnSpc>
                  <a:spcPct val="90000"/>
                </a:lnSpc>
                <a:spcAft>
                  <a:spcPts val="600"/>
                </a:spcAft>
                <a:defRPr/>
              </a:pPr>
              <a:r>
                <a:rPr lang="en-US" sz="1600" b="1">
                  <a:solidFill>
                    <a:srgbClr val="FF0000"/>
                  </a:solidFill>
                  <a:latin typeface="Times New Roman"/>
                </a:rPr>
                <a:t>VERA</a:t>
              </a:r>
            </a:p>
            <a:p>
              <a:pPr algn="ctr">
                <a:lnSpc>
                  <a:spcPct val="90000"/>
                </a:lnSpc>
                <a:spcAft>
                  <a:spcPts val="600"/>
                </a:spcAft>
                <a:defRPr/>
              </a:pPr>
              <a:endParaRPr lang="en-US" sz="1600" b="1">
                <a:solidFill>
                  <a:srgbClr val="3333CC">
                    <a:lumMod val="50000"/>
                  </a:srgbClr>
                </a:solidFill>
                <a:latin typeface="Times New Roman"/>
              </a:endParaRPr>
            </a:p>
          </p:txBody>
        </p:sp>
        <p:cxnSp>
          <p:nvCxnSpPr>
            <p:cNvPr id="25" name="Straight Arrow Connector 24">
              <a:extLst>
                <a:ext uri="{FF2B5EF4-FFF2-40B4-BE49-F238E27FC236}">
                  <a16:creationId xmlns:a16="http://schemas.microsoft.com/office/drawing/2014/main" id="{121F41DC-F030-4E20-BC12-ED5641EC7859}"/>
                </a:ext>
              </a:extLst>
            </p:cNvPr>
            <p:cNvCxnSpPr>
              <a:cxnSpLocks/>
            </p:cNvCxnSpPr>
            <p:nvPr/>
          </p:nvCxnSpPr>
          <p:spPr bwMode="auto">
            <a:xfrm flipH="1">
              <a:off x="8345271" y="2443506"/>
              <a:ext cx="753483" cy="287372"/>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26" name="TextBox 25">
              <a:extLst>
                <a:ext uri="{FF2B5EF4-FFF2-40B4-BE49-F238E27FC236}">
                  <a16:creationId xmlns:a16="http://schemas.microsoft.com/office/drawing/2014/main" id="{25AB40E1-2472-4EB7-8F89-B785DF579667}"/>
                </a:ext>
              </a:extLst>
            </p:cNvPr>
            <p:cNvSpPr txBox="1"/>
            <p:nvPr/>
          </p:nvSpPr>
          <p:spPr>
            <a:xfrm>
              <a:off x="5754976" y="2581960"/>
              <a:ext cx="950119" cy="369332"/>
            </a:xfrm>
            <a:prstGeom prst="rect">
              <a:avLst/>
            </a:prstGeom>
            <a:noFill/>
          </p:spPr>
          <p:txBody>
            <a:bodyPr wrap="square" rtlCol="0">
              <a:normAutofit/>
            </a:bodyPr>
            <a:lstStyle/>
            <a:p>
              <a:pPr>
                <a:lnSpc>
                  <a:spcPct val="90000"/>
                </a:lnSpc>
                <a:spcAft>
                  <a:spcPts val="600"/>
                </a:spcAft>
                <a:defRPr/>
              </a:pPr>
              <a:r>
                <a:rPr lang="en-US" sz="1200" dirty="0">
                  <a:solidFill>
                    <a:srgbClr val="C00000"/>
                  </a:solidFill>
                  <a:latin typeface="Times New Roman"/>
                </a:rPr>
                <a:t>0160A1</a:t>
              </a:r>
            </a:p>
          </p:txBody>
        </p:sp>
        <p:sp>
          <p:nvSpPr>
            <p:cNvPr id="27" name="TextBox 26">
              <a:extLst>
                <a:ext uri="{FF2B5EF4-FFF2-40B4-BE49-F238E27FC236}">
                  <a16:creationId xmlns:a16="http://schemas.microsoft.com/office/drawing/2014/main" id="{53943511-01D2-4399-8703-153845EC712E}"/>
                </a:ext>
              </a:extLst>
            </p:cNvPr>
            <p:cNvSpPr txBox="1"/>
            <p:nvPr/>
          </p:nvSpPr>
          <p:spPr>
            <a:xfrm>
              <a:off x="4248148" y="2895600"/>
              <a:ext cx="1009652" cy="369332"/>
            </a:xfrm>
            <a:prstGeom prst="rect">
              <a:avLst/>
            </a:prstGeom>
            <a:noFill/>
          </p:spPr>
          <p:txBody>
            <a:bodyPr wrap="square" rtlCol="0">
              <a:normAutofit/>
            </a:bodyPr>
            <a:lstStyle/>
            <a:p>
              <a:pPr>
                <a:lnSpc>
                  <a:spcPct val="90000"/>
                </a:lnSpc>
                <a:spcAft>
                  <a:spcPts val="600"/>
                </a:spcAft>
                <a:defRPr/>
              </a:pPr>
              <a:r>
                <a:rPr lang="en-US" sz="1300">
                  <a:solidFill>
                    <a:srgbClr val="FF0000"/>
                  </a:solidFill>
                  <a:latin typeface="Times New Roman"/>
                </a:rPr>
                <a:t>0152A1</a:t>
              </a:r>
            </a:p>
          </p:txBody>
        </p:sp>
        <p:sp>
          <p:nvSpPr>
            <p:cNvPr id="28" name="TextBox 27">
              <a:extLst>
                <a:ext uri="{FF2B5EF4-FFF2-40B4-BE49-F238E27FC236}">
                  <a16:creationId xmlns:a16="http://schemas.microsoft.com/office/drawing/2014/main" id="{37574844-3051-4490-A558-931B46ECA9A1}"/>
                </a:ext>
              </a:extLst>
            </p:cNvPr>
            <p:cNvSpPr txBox="1"/>
            <p:nvPr/>
          </p:nvSpPr>
          <p:spPr>
            <a:xfrm>
              <a:off x="6857998" y="2907268"/>
              <a:ext cx="1066802" cy="369332"/>
            </a:xfrm>
            <a:prstGeom prst="rect">
              <a:avLst/>
            </a:prstGeom>
            <a:noFill/>
          </p:spPr>
          <p:txBody>
            <a:bodyPr wrap="square" rtlCol="0">
              <a:normAutofit/>
            </a:bodyPr>
            <a:lstStyle/>
            <a:p>
              <a:pPr>
                <a:lnSpc>
                  <a:spcPct val="90000"/>
                </a:lnSpc>
                <a:spcAft>
                  <a:spcPts val="600"/>
                </a:spcAft>
                <a:defRPr/>
              </a:pPr>
              <a:r>
                <a:rPr lang="en-US" sz="1300">
                  <a:solidFill>
                    <a:srgbClr val="FF0000"/>
                  </a:solidFill>
                  <a:latin typeface="Times New Roman"/>
                </a:rPr>
                <a:t>0162A1</a:t>
              </a:r>
            </a:p>
          </p:txBody>
        </p:sp>
        <p:sp>
          <p:nvSpPr>
            <p:cNvPr id="29" name="TextBox 28">
              <a:extLst>
                <a:ext uri="{FF2B5EF4-FFF2-40B4-BE49-F238E27FC236}">
                  <a16:creationId xmlns:a16="http://schemas.microsoft.com/office/drawing/2014/main" id="{C7810082-4BDD-437A-B4FC-A5AEC0720FCD}"/>
                </a:ext>
              </a:extLst>
            </p:cNvPr>
            <p:cNvSpPr txBox="1"/>
            <p:nvPr/>
          </p:nvSpPr>
          <p:spPr>
            <a:xfrm>
              <a:off x="5715001" y="5715000"/>
              <a:ext cx="1047751" cy="369332"/>
            </a:xfrm>
            <a:prstGeom prst="rect">
              <a:avLst/>
            </a:prstGeom>
            <a:noFill/>
          </p:spPr>
          <p:txBody>
            <a:bodyPr wrap="square" rtlCol="0">
              <a:normAutofit/>
            </a:bodyPr>
            <a:lstStyle/>
            <a:p>
              <a:pPr>
                <a:lnSpc>
                  <a:spcPct val="90000"/>
                </a:lnSpc>
                <a:spcAft>
                  <a:spcPts val="600"/>
                </a:spcAft>
                <a:defRPr/>
              </a:pPr>
              <a:r>
                <a:rPr lang="en-US" sz="1300">
                  <a:solidFill>
                    <a:srgbClr val="FF0000"/>
                  </a:solidFill>
                  <a:latin typeface="Times New Roman"/>
                </a:rPr>
                <a:t>0161A1</a:t>
              </a:r>
            </a:p>
          </p:txBody>
        </p:sp>
        <p:sp>
          <p:nvSpPr>
            <p:cNvPr id="30" name="TextBox 29">
              <a:extLst>
                <a:ext uri="{FF2B5EF4-FFF2-40B4-BE49-F238E27FC236}">
                  <a16:creationId xmlns:a16="http://schemas.microsoft.com/office/drawing/2014/main" id="{CCB1FCD7-2853-4B75-82F5-D65FBD9BB29A}"/>
                </a:ext>
              </a:extLst>
            </p:cNvPr>
            <p:cNvSpPr txBox="1"/>
            <p:nvPr/>
          </p:nvSpPr>
          <p:spPr>
            <a:xfrm>
              <a:off x="3707896" y="5416471"/>
              <a:ext cx="1552574" cy="923330"/>
            </a:xfrm>
            <a:prstGeom prst="rect">
              <a:avLst/>
            </a:prstGeom>
            <a:noFill/>
          </p:spPr>
          <p:txBody>
            <a:bodyPr wrap="square" rtlCol="0">
              <a:normAutofit fontScale="92500" lnSpcReduction="20000"/>
            </a:bodyPr>
            <a:lstStyle/>
            <a:p>
              <a:pPr>
                <a:lnSpc>
                  <a:spcPct val="90000"/>
                </a:lnSpc>
                <a:spcAft>
                  <a:spcPts val="600"/>
                </a:spcAft>
              </a:pPr>
              <a:r>
                <a:rPr lang="en-US" sz="1600" dirty="0">
                  <a:solidFill>
                    <a:srgbClr val="FF0000"/>
                  </a:solidFill>
                </a:rPr>
                <a:t>(PY) 0161R1</a:t>
              </a:r>
            </a:p>
            <a:p>
              <a:pPr>
                <a:lnSpc>
                  <a:spcPct val="90000"/>
                </a:lnSpc>
                <a:spcAft>
                  <a:spcPts val="600"/>
                </a:spcAft>
              </a:pPr>
              <a:r>
                <a:rPr lang="en-US" sz="1600" dirty="0">
                  <a:solidFill>
                    <a:srgbClr val="FF0000"/>
                  </a:solidFill>
                </a:rPr>
                <a:t>(CY) 0161R1</a:t>
              </a:r>
            </a:p>
            <a:p>
              <a:pPr>
                <a:lnSpc>
                  <a:spcPct val="90000"/>
                </a:lnSpc>
                <a:spcAft>
                  <a:spcPts val="600"/>
                </a:spcAft>
              </a:pPr>
              <a:r>
                <a:rPr lang="en-US" sz="1600" dirty="0">
                  <a:solidFill>
                    <a:srgbClr val="FF0000"/>
                  </a:solidFill>
                </a:rPr>
                <a:t>     0161X2</a:t>
              </a:r>
            </a:p>
            <a:p>
              <a:pPr algn="ctr">
                <a:lnSpc>
                  <a:spcPct val="90000"/>
                </a:lnSpc>
                <a:spcAft>
                  <a:spcPts val="600"/>
                </a:spcAft>
              </a:pPr>
              <a:r>
                <a:rPr lang="en-US" sz="1600" dirty="0">
                  <a:solidFill>
                    <a:srgbClr val="FF0000"/>
                  </a:solidFill>
                </a:rPr>
                <a:t>0161A5</a:t>
              </a:r>
            </a:p>
          </p:txBody>
        </p:sp>
      </p:grpSp>
    </p:spTree>
    <p:extLst>
      <p:ext uri="{BB962C8B-B14F-4D97-AF65-F5344CB8AC3E}">
        <p14:creationId xmlns:p14="http://schemas.microsoft.com/office/powerpoint/2010/main" val="4144050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7F44-9A6D-47E1-A4D2-8413D9974D02}"/>
              </a:ext>
            </a:extLst>
          </p:cNvPr>
          <p:cNvSpPr>
            <a:spLocks noGrp="1"/>
          </p:cNvSpPr>
          <p:nvPr>
            <p:ph type="title"/>
          </p:nvPr>
        </p:nvSpPr>
        <p:spPr/>
        <p:txBody>
          <a:bodyPr vert="horz" lIns="91440" tIns="45720" rIns="91440" bIns="45720" rtlCol="0" anchor="b">
            <a:normAutofit/>
          </a:bodyPr>
          <a:lstStyle/>
          <a:p>
            <a:pPr algn="l"/>
            <a:r>
              <a:rPr lang="en-US" sz="4000" dirty="0">
                <a:solidFill>
                  <a:srgbClr val="FFFFFF"/>
                </a:solidFill>
              </a:rPr>
              <a:t>FY 20 Execution to Operating Plan EOY</a:t>
            </a:r>
          </a:p>
        </p:txBody>
      </p:sp>
      <p:pic>
        <p:nvPicPr>
          <p:cNvPr id="3" name="Picture 2">
            <a:extLst>
              <a:ext uri="{FF2B5EF4-FFF2-40B4-BE49-F238E27FC236}">
                <a16:creationId xmlns:a16="http://schemas.microsoft.com/office/drawing/2014/main" id="{B716542C-53BE-4A39-9BB8-F2258D924233}"/>
              </a:ext>
            </a:extLst>
          </p:cNvPr>
          <p:cNvPicPr>
            <a:picLocks noChangeAspect="1"/>
          </p:cNvPicPr>
          <p:nvPr/>
        </p:nvPicPr>
        <p:blipFill>
          <a:blip r:embed="rId2"/>
          <a:stretch>
            <a:fillRect/>
          </a:stretch>
        </p:blipFill>
        <p:spPr>
          <a:xfrm>
            <a:off x="708146" y="3528292"/>
            <a:ext cx="11041052" cy="2329072"/>
          </a:xfrm>
          <a:prstGeom prst="rect">
            <a:avLst/>
          </a:prstGeom>
        </p:spPr>
      </p:pic>
      <p:pic>
        <p:nvPicPr>
          <p:cNvPr id="6" name="Picture 5">
            <a:extLst>
              <a:ext uri="{FF2B5EF4-FFF2-40B4-BE49-F238E27FC236}">
                <a16:creationId xmlns:a16="http://schemas.microsoft.com/office/drawing/2014/main" id="{25F88376-5AFB-4149-9E24-E52CF2E7B480}"/>
              </a:ext>
            </a:extLst>
          </p:cNvPr>
          <p:cNvPicPr>
            <a:picLocks noChangeAspect="1"/>
          </p:cNvPicPr>
          <p:nvPr/>
        </p:nvPicPr>
        <p:blipFill>
          <a:blip r:embed="rId3"/>
          <a:stretch>
            <a:fillRect/>
          </a:stretch>
        </p:blipFill>
        <p:spPr>
          <a:xfrm>
            <a:off x="708145" y="1000636"/>
            <a:ext cx="11041051" cy="2391820"/>
          </a:xfrm>
          <a:prstGeom prst="rect">
            <a:avLst/>
          </a:prstGeom>
        </p:spPr>
      </p:pic>
    </p:spTree>
    <p:extLst>
      <p:ext uri="{BB962C8B-B14F-4D97-AF65-F5344CB8AC3E}">
        <p14:creationId xmlns:p14="http://schemas.microsoft.com/office/powerpoint/2010/main" val="162822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69E85-C464-4FD3-B031-42D11CDFAE53}"/>
              </a:ext>
            </a:extLst>
          </p:cNvPr>
          <p:cNvSpPr>
            <a:spLocks noGrp="1"/>
          </p:cNvSpPr>
          <p:nvPr>
            <p:ph type="title"/>
          </p:nvPr>
        </p:nvSpPr>
        <p:spPr/>
        <p:txBody>
          <a:bodyPr anchor="b">
            <a:normAutofit/>
          </a:bodyPr>
          <a:lstStyle/>
          <a:p>
            <a:pPr algn="l"/>
            <a:r>
              <a:rPr lang="en-US" sz="4000" dirty="0">
                <a:solidFill>
                  <a:srgbClr val="FFFFFF"/>
                </a:solidFill>
              </a:rPr>
              <a:t>Carryover Trend</a:t>
            </a:r>
          </a:p>
        </p:txBody>
      </p:sp>
      <p:pic>
        <p:nvPicPr>
          <p:cNvPr id="5" name="Picture 4">
            <a:extLst>
              <a:ext uri="{FF2B5EF4-FFF2-40B4-BE49-F238E27FC236}">
                <a16:creationId xmlns:a16="http://schemas.microsoft.com/office/drawing/2014/main" id="{07AF4760-0180-4958-98D0-D1CDBFBCBF35}"/>
              </a:ext>
            </a:extLst>
          </p:cNvPr>
          <p:cNvPicPr>
            <a:picLocks noChangeAspect="1"/>
          </p:cNvPicPr>
          <p:nvPr/>
        </p:nvPicPr>
        <p:blipFill>
          <a:blip r:embed="rId2"/>
          <a:stretch>
            <a:fillRect/>
          </a:stretch>
        </p:blipFill>
        <p:spPr>
          <a:xfrm>
            <a:off x="296769" y="1028820"/>
            <a:ext cx="11338640" cy="4904721"/>
          </a:xfrm>
          <a:prstGeom prst="rect">
            <a:avLst/>
          </a:prstGeom>
        </p:spPr>
      </p:pic>
    </p:spTree>
    <p:extLst>
      <p:ext uri="{BB962C8B-B14F-4D97-AF65-F5344CB8AC3E}">
        <p14:creationId xmlns:p14="http://schemas.microsoft.com/office/powerpoint/2010/main" val="13053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9D2B-E9AA-48CE-A67F-2BAD02CC9AD4}"/>
              </a:ext>
            </a:extLst>
          </p:cNvPr>
          <p:cNvSpPr>
            <a:spLocks noGrp="1"/>
          </p:cNvSpPr>
          <p:nvPr>
            <p:ph type="title"/>
          </p:nvPr>
        </p:nvSpPr>
        <p:spPr/>
        <p:txBody>
          <a:bodyPr anchor="b">
            <a:normAutofit/>
          </a:bodyPr>
          <a:lstStyle/>
          <a:p>
            <a:pPr algn="l"/>
            <a:r>
              <a:rPr lang="en-US" sz="4000" dirty="0">
                <a:solidFill>
                  <a:srgbClr val="FFFFFF"/>
                </a:solidFill>
              </a:rPr>
              <a:t>What is the impact of the rescission?</a:t>
            </a:r>
          </a:p>
        </p:txBody>
      </p:sp>
      <p:sp>
        <p:nvSpPr>
          <p:cNvPr id="3" name="Content Placeholder 2">
            <a:extLst>
              <a:ext uri="{FF2B5EF4-FFF2-40B4-BE49-F238E27FC236}">
                <a16:creationId xmlns:a16="http://schemas.microsoft.com/office/drawing/2014/main" id="{EA2D6265-609B-49E8-8E4D-EA409BA20E9D}"/>
              </a:ext>
            </a:extLst>
          </p:cNvPr>
          <p:cNvSpPr>
            <a:spLocks noGrp="1"/>
          </p:cNvSpPr>
          <p:nvPr>
            <p:ph idx="1"/>
          </p:nvPr>
        </p:nvSpPr>
        <p:spPr/>
        <p:txBody>
          <a:bodyPr anchor="ctr">
            <a:normAutofit/>
          </a:bodyPr>
          <a:lstStyle/>
          <a:p>
            <a:r>
              <a:rPr lang="en-US" sz="2400" dirty="0"/>
              <a:t>A rescission is basically a Congressional action to take back dollars that have been previously appropriated</a:t>
            </a:r>
          </a:p>
          <a:p>
            <a:r>
              <a:rPr lang="en-US" sz="2400" dirty="0"/>
              <a:t>Congress is always looking for bill payers – if they determine you aren’t spending dollars you are prime to be a bill payer</a:t>
            </a:r>
          </a:p>
          <a:p>
            <a:r>
              <a:rPr lang="en-US" sz="2400" dirty="0"/>
              <a:t>Between the two rescissions - a loss of $70,000,000 buying power to invest in VA Research</a:t>
            </a:r>
          </a:p>
          <a:p>
            <a:r>
              <a:rPr lang="en-US" sz="2400" dirty="0"/>
              <a:t>Significant disruption to our operations</a:t>
            </a:r>
          </a:p>
          <a:p>
            <a:r>
              <a:rPr lang="en-US" sz="2400" dirty="0"/>
              <a:t>Central Office requiring current year dollars to pay many mandated enterprise-wide bills</a:t>
            </a:r>
          </a:p>
          <a:p>
            <a:endParaRPr lang="en-US" sz="2400" dirty="0"/>
          </a:p>
          <a:p>
            <a:pPr marL="0" indent="0">
              <a:buNone/>
            </a:pPr>
            <a:endParaRPr lang="en-US" sz="2000" dirty="0"/>
          </a:p>
        </p:txBody>
      </p:sp>
    </p:spTree>
    <p:extLst>
      <p:ext uri="{BB962C8B-B14F-4D97-AF65-F5344CB8AC3E}">
        <p14:creationId xmlns:p14="http://schemas.microsoft.com/office/powerpoint/2010/main" val="370719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3BBB8-E202-4C9E-B752-D4038E44DEA9}"/>
              </a:ext>
            </a:extLst>
          </p:cNvPr>
          <p:cNvSpPr>
            <a:spLocks noGrp="1"/>
          </p:cNvSpPr>
          <p:nvPr>
            <p:ph type="title"/>
          </p:nvPr>
        </p:nvSpPr>
        <p:spPr/>
        <p:txBody>
          <a:bodyPr anchor="b">
            <a:normAutofit/>
          </a:bodyPr>
          <a:lstStyle/>
          <a:p>
            <a:pPr algn="l"/>
            <a:r>
              <a:rPr lang="en-US" sz="4000" dirty="0">
                <a:solidFill>
                  <a:srgbClr val="FFFFFF"/>
                </a:solidFill>
              </a:rPr>
              <a:t>What is two-year money</a:t>
            </a:r>
          </a:p>
        </p:txBody>
      </p:sp>
      <p:sp>
        <p:nvSpPr>
          <p:cNvPr id="3" name="Content Placeholder 2">
            <a:extLst>
              <a:ext uri="{FF2B5EF4-FFF2-40B4-BE49-F238E27FC236}">
                <a16:creationId xmlns:a16="http://schemas.microsoft.com/office/drawing/2014/main" id="{712AB946-2C6D-4110-A5B6-C0EDBC52C5A9}"/>
              </a:ext>
            </a:extLst>
          </p:cNvPr>
          <p:cNvSpPr>
            <a:spLocks noGrp="1"/>
          </p:cNvSpPr>
          <p:nvPr>
            <p:ph idx="1"/>
          </p:nvPr>
        </p:nvSpPr>
        <p:spPr/>
        <p:txBody>
          <a:bodyPr anchor="ctr">
            <a:normAutofit/>
          </a:bodyPr>
          <a:lstStyle/>
          <a:p>
            <a:r>
              <a:rPr lang="en-US" sz="2400" dirty="0">
                <a:latin typeface="+mj-lt"/>
              </a:rPr>
              <a:t>I am an investigator and I have been told I have two years to spend my 1-year allocation. </a:t>
            </a:r>
          </a:p>
          <a:p>
            <a:pPr lvl="1"/>
            <a:r>
              <a:rPr lang="en-US" sz="2400" dirty="0">
                <a:latin typeface="+mj-lt"/>
              </a:rPr>
              <a:t>WRONG:  ORD sends money out one year at a time. Your investigators should be spending that money in that year and NOT carrying over</a:t>
            </a:r>
          </a:p>
          <a:p>
            <a:pPr lvl="1"/>
            <a:r>
              <a:rPr lang="en-US" sz="2400" dirty="0">
                <a:latin typeface="+mj-lt"/>
              </a:rPr>
              <a:t>4% is the high end of the target not the target</a:t>
            </a:r>
          </a:p>
          <a:p>
            <a:pPr lvl="1"/>
            <a:r>
              <a:rPr lang="en-US" sz="2400" dirty="0">
                <a:latin typeface="+mj-lt"/>
              </a:rPr>
              <a:t>While the money has a two-year life cycle, what is sent should be spent in the year received</a:t>
            </a:r>
          </a:p>
          <a:p>
            <a:r>
              <a:rPr lang="en-US" sz="2400" dirty="0">
                <a:latin typeface="+mj-lt"/>
              </a:rPr>
              <a:t>Our culture has to change to accommodate this. Encourage your investigators to spend so that we do not have large carryover and potential for another rescission</a:t>
            </a:r>
          </a:p>
        </p:txBody>
      </p:sp>
    </p:spTree>
    <p:extLst>
      <p:ext uri="{BB962C8B-B14F-4D97-AF65-F5344CB8AC3E}">
        <p14:creationId xmlns:p14="http://schemas.microsoft.com/office/powerpoint/2010/main" val="30076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FB1C-A11B-44CE-B737-29FD5699B4B3}"/>
              </a:ext>
            </a:extLst>
          </p:cNvPr>
          <p:cNvSpPr>
            <a:spLocks noGrp="1"/>
          </p:cNvSpPr>
          <p:nvPr>
            <p:ph type="title"/>
          </p:nvPr>
        </p:nvSpPr>
        <p:spPr/>
        <p:txBody>
          <a:bodyPr/>
          <a:lstStyle/>
          <a:p>
            <a:pPr algn="l"/>
            <a:r>
              <a:rPr lang="en-US" dirty="0"/>
              <a:t>General Post Funds (GPF)</a:t>
            </a:r>
          </a:p>
        </p:txBody>
      </p:sp>
      <p:sp>
        <p:nvSpPr>
          <p:cNvPr id="3" name="Content Placeholder 2">
            <a:extLst>
              <a:ext uri="{FF2B5EF4-FFF2-40B4-BE49-F238E27FC236}">
                <a16:creationId xmlns:a16="http://schemas.microsoft.com/office/drawing/2014/main" id="{D8F4D198-7325-4400-89D7-CD2C3998BFDB}"/>
              </a:ext>
            </a:extLst>
          </p:cNvPr>
          <p:cNvSpPr>
            <a:spLocks noGrp="1"/>
          </p:cNvSpPr>
          <p:nvPr>
            <p:ph idx="1"/>
          </p:nvPr>
        </p:nvSpPr>
        <p:spPr/>
        <p:txBody>
          <a:bodyPr/>
          <a:lstStyle/>
          <a:p>
            <a:r>
              <a:rPr lang="en-US" dirty="0"/>
              <a:t>Some Stations may still utilize the GPF (8180 appropriation)</a:t>
            </a:r>
          </a:p>
          <a:p>
            <a:r>
              <a:rPr lang="en-US" dirty="0"/>
              <a:t>Used to manage donations to VA.  </a:t>
            </a:r>
          </a:p>
          <a:p>
            <a:r>
              <a:rPr lang="en-US" dirty="0"/>
              <a:t>NOT for REIMBURSEMENTS (inappropriate)</a:t>
            </a:r>
          </a:p>
          <a:p>
            <a:r>
              <a:rPr lang="en-US" dirty="0"/>
              <a:t>Guided by VHA Directive 4721</a:t>
            </a:r>
          </a:p>
          <a:p>
            <a:r>
              <a:rPr lang="en-US" dirty="0"/>
              <a:t>Better approach is to utilize VA NPCs for donations, CRADAs and other non-VA funding</a:t>
            </a:r>
          </a:p>
          <a:p>
            <a:r>
              <a:rPr lang="en-US" dirty="0"/>
              <a:t>Consider moving funds from GPF to NPC when appropriate.  Consult General Counsel or VA NPPO (Kim Collins)</a:t>
            </a:r>
          </a:p>
        </p:txBody>
      </p:sp>
      <p:sp>
        <p:nvSpPr>
          <p:cNvPr id="4" name="Slide Number Placeholder 3">
            <a:extLst>
              <a:ext uri="{FF2B5EF4-FFF2-40B4-BE49-F238E27FC236}">
                <a16:creationId xmlns:a16="http://schemas.microsoft.com/office/drawing/2014/main" id="{68EFC2A0-170B-408A-82CA-053E6A15FAB9}"/>
              </a:ext>
            </a:extLst>
          </p:cNvPr>
          <p:cNvSpPr>
            <a:spLocks noGrp="1"/>
          </p:cNvSpPr>
          <p:nvPr>
            <p:ph type="sldNum" sz="quarter" idx="12"/>
          </p:nvPr>
        </p:nvSpPr>
        <p:spPr/>
        <p:txBody>
          <a:bodyPr/>
          <a:lstStyle/>
          <a:p>
            <a:fld id="{670A9334-4E67-F94F-A05E-0CE8B74A054E}" type="slidenum">
              <a:rPr lang="en-US" smtClean="0"/>
              <a:t>25</a:t>
            </a:fld>
            <a:endParaRPr lang="en-US"/>
          </a:p>
        </p:txBody>
      </p:sp>
    </p:spTree>
    <p:extLst>
      <p:ext uri="{BB962C8B-B14F-4D97-AF65-F5344CB8AC3E}">
        <p14:creationId xmlns:p14="http://schemas.microsoft.com/office/powerpoint/2010/main" val="2409559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464-6293-4592-B050-EBCD1657BB0D}"/>
              </a:ext>
            </a:extLst>
          </p:cNvPr>
          <p:cNvSpPr>
            <a:spLocks noGrp="1"/>
          </p:cNvSpPr>
          <p:nvPr>
            <p:ph type="title"/>
          </p:nvPr>
        </p:nvSpPr>
        <p:spPr/>
        <p:txBody>
          <a:bodyPr vert="horz" lIns="91440" tIns="45720" rIns="91440" bIns="45720" rtlCol="0" anchor="b">
            <a:normAutofit/>
          </a:bodyPr>
          <a:lstStyle/>
          <a:p>
            <a:r>
              <a:rPr lang="en-US" sz="4800" kern="1200" dirty="0">
                <a:solidFill>
                  <a:srgbClr val="FFFFFF"/>
                </a:solidFill>
                <a:latin typeface="+mj-lt"/>
                <a:ea typeface="+mj-ea"/>
                <a:cs typeface="+mj-cs"/>
              </a:rPr>
              <a:t>The Research Office</a:t>
            </a:r>
          </a:p>
        </p:txBody>
      </p:sp>
      <p:sp>
        <p:nvSpPr>
          <p:cNvPr id="3" name="Content Placeholder 2">
            <a:extLst>
              <a:ext uri="{FF2B5EF4-FFF2-40B4-BE49-F238E27FC236}">
                <a16:creationId xmlns:a16="http://schemas.microsoft.com/office/drawing/2014/main" id="{3EFB1BCE-9873-462A-ABC1-B28896FC7DBB}"/>
              </a:ext>
            </a:extLst>
          </p:cNvPr>
          <p:cNvSpPr>
            <a:spLocks noGrp="1"/>
          </p:cNvSpPr>
          <p:nvPr>
            <p:ph idx="1"/>
          </p:nvPr>
        </p:nvSpPr>
        <p:spPr/>
        <p:txBody>
          <a:bodyPr vert="horz" lIns="91440" tIns="45720" rIns="91440" bIns="45720" rtlCol="0">
            <a:normAutofit/>
          </a:bodyPr>
          <a:lstStyle/>
          <a:p>
            <a:pPr marL="0" indent="0">
              <a:buNone/>
            </a:pPr>
            <a:r>
              <a:rPr lang="en-US" sz="2400" kern="1200">
                <a:solidFill>
                  <a:srgbClr val="FFFFFF"/>
                </a:solidFill>
                <a:latin typeface="+mn-lt"/>
                <a:ea typeface="+mn-ea"/>
                <a:cs typeface="+mn-cs"/>
              </a:rPr>
              <a:t>Dunlow slides</a:t>
            </a:r>
          </a:p>
        </p:txBody>
      </p:sp>
      <p:sp>
        <p:nvSpPr>
          <p:cNvPr id="6" name="TextBox 5">
            <a:extLst>
              <a:ext uri="{FF2B5EF4-FFF2-40B4-BE49-F238E27FC236}">
                <a16:creationId xmlns:a16="http://schemas.microsoft.com/office/drawing/2014/main" id="{1413C43E-EF94-4B43-8CB7-F138F0754B75}"/>
              </a:ext>
            </a:extLst>
          </p:cNvPr>
          <p:cNvSpPr txBox="1"/>
          <p:nvPr/>
        </p:nvSpPr>
        <p:spPr>
          <a:xfrm>
            <a:off x="1186071" y="2445026"/>
            <a:ext cx="10515599" cy="1938992"/>
          </a:xfrm>
          <a:prstGeom prst="rect">
            <a:avLst/>
          </a:prstGeom>
          <a:noFill/>
        </p:spPr>
        <p:txBody>
          <a:bodyPr wrap="square" rtlCol="0">
            <a:spAutoFit/>
          </a:bodyPr>
          <a:lstStyle/>
          <a:p>
            <a:pPr algn="ctr"/>
            <a:r>
              <a:rPr lang="en-US" sz="4000" dirty="0"/>
              <a:t>Kari Points, MHA, MBA</a:t>
            </a:r>
          </a:p>
          <a:p>
            <a:pPr algn="ctr"/>
            <a:r>
              <a:rPr lang="en-US" sz="4000" dirty="0"/>
              <a:t> Director Research Operations</a:t>
            </a:r>
          </a:p>
          <a:p>
            <a:pPr algn="ctr"/>
            <a:r>
              <a:rPr lang="en-US" sz="4000" dirty="0"/>
              <a:t>Iowa City VAHCS</a:t>
            </a:r>
          </a:p>
        </p:txBody>
      </p:sp>
    </p:spTree>
    <p:extLst>
      <p:ext uri="{BB962C8B-B14F-4D97-AF65-F5344CB8AC3E}">
        <p14:creationId xmlns:p14="http://schemas.microsoft.com/office/powerpoint/2010/main" val="988582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24B8-DBC4-4A84-A52B-975C185E96A7}"/>
              </a:ext>
            </a:extLst>
          </p:cNvPr>
          <p:cNvSpPr>
            <a:spLocks noGrp="1"/>
          </p:cNvSpPr>
          <p:nvPr>
            <p:ph type="title"/>
          </p:nvPr>
        </p:nvSpPr>
        <p:spPr/>
        <p:txBody>
          <a:bodyPr anchor="b">
            <a:normAutofit fontScale="90000"/>
          </a:bodyPr>
          <a:lstStyle/>
          <a:p>
            <a:pPr algn="l"/>
            <a:r>
              <a:rPr lang="en-US" sz="4000" dirty="0">
                <a:solidFill>
                  <a:srgbClr val="FFFFFF"/>
                </a:solidFill>
              </a:rPr>
              <a:t>Things to Consider when running a research program</a:t>
            </a:r>
          </a:p>
        </p:txBody>
      </p:sp>
      <p:sp>
        <p:nvSpPr>
          <p:cNvPr id="3" name="Content Placeholder 2">
            <a:extLst>
              <a:ext uri="{FF2B5EF4-FFF2-40B4-BE49-F238E27FC236}">
                <a16:creationId xmlns:a16="http://schemas.microsoft.com/office/drawing/2014/main" id="{6AFDD513-137D-478F-BA21-868EB73C096E}"/>
              </a:ext>
            </a:extLst>
          </p:cNvPr>
          <p:cNvSpPr>
            <a:spLocks noGrp="1"/>
          </p:cNvSpPr>
          <p:nvPr>
            <p:ph idx="1"/>
          </p:nvPr>
        </p:nvSpPr>
        <p:spPr/>
        <p:txBody>
          <a:bodyPr anchor="ctr">
            <a:normAutofit fontScale="92500"/>
          </a:bodyPr>
          <a:lstStyle/>
          <a:p>
            <a:r>
              <a:rPr lang="en-US" sz="2400" dirty="0">
                <a:latin typeface="+mj-lt"/>
              </a:rPr>
              <a:t>The research office should understand all programs (ultimate responsibility)</a:t>
            </a:r>
          </a:p>
          <a:p>
            <a:r>
              <a:rPr lang="en-US" sz="2400" dirty="0">
                <a:latin typeface="+mj-lt"/>
              </a:rPr>
              <a:t>Managing the funds within the programs (sharing with service directors, Transparency)	</a:t>
            </a:r>
          </a:p>
          <a:p>
            <a:r>
              <a:rPr lang="en-US" sz="2400" dirty="0">
                <a:latin typeface="+mj-lt"/>
              </a:rPr>
              <a:t>What happens when you have a center or three</a:t>
            </a:r>
          </a:p>
          <a:p>
            <a:r>
              <a:rPr lang="en-US" sz="2400" dirty="0">
                <a:latin typeface="+mj-lt"/>
              </a:rPr>
              <a:t>Talking with your budget analyst</a:t>
            </a:r>
          </a:p>
          <a:p>
            <a:r>
              <a:rPr lang="en-US" sz="2400" dirty="0">
                <a:latin typeface="+mj-lt"/>
              </a:rPr>
              <a:t>Operating under the CR</a:t>
            </a:r>
          </a:p>
          <a:p>
            <a:r>
              <a:rPr lang="en-US" sz="2400" dirty="0">
                <a:latin typeface="+mj-lt"/>
              </a:rPr>
              <a:t>GRECC/MIRECC/PADRECC/LPOP/Rural Health (0160)</a:t>
            </a:r>
          </a:p>
          <a:p>
            <a:pPr lvl="1"/>
            <a:r>
              <a:rPr lang="en-US" sz="2200" dirty="0">
                <a:latin typeface="+mj-lt"/>
              </a:rPr>
              <a:t>Need to monitor impact on obligations and balances in 0161</a:t>
            </a:r>
          </a:p>
          <a:p>
            <a:r>
              <a:rPr lang="en-US" sz="2400" dirty="0">
                <a:latin typeface="+mj-lt"/>
              </a:rPr>
              <a:t>Things that complicate</a:t>
            </a:r>
          </a:p>
          <a:p>
            <a:pPr lvl="1"/>
            <a:r>
              <a:rPr lang="en-US" dirty="0">
                <a:latin typeface="+mj-lt"/>
              </a:rPr>
              <a:t>Funding in two different programs – personnel</a:t>
            </a:r>
          </a:p>
          <a:p>
            <a:pPr lvl="1"/>
            <a:r>
              <a:rPr lang="en-US" dirty="0">
                <a:latin typeface="+mj-lt"/>
              </a:rPr>
              <a:t>MC and Research</a:t>
            </a:r>
          </a:p>
          <a:p>
            <a:pPr marL="457200" lvl="1" indent="0">
              <a:buNone/>
            </a:pPr>
            <a:endParaRPr lang="en-US" sz="2000" dirty="0"/>
          </a:p>
          <a:p>
            <a:endParaRPr lang="en-US" sz="2000" dirty="0"/>
          </a:p>
        </p:txBody>
      </p:sp>
    </p:spTree>
    <p:extLst>
      <p:ext uri="{BB962C8B-B14F-4D97-AF65-F5344CB8AC3E}">
        <p14:creationId xmlns:p14="http://schemas.microsoft.com/office/powerpoint/2010/main" val="3805663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DE44-0809-411E-856A-7C29277886C0}"/>
              </a:ext>
            </a:extLst>
          </p:cNvPr>
          <p:cNvSpPr>
            <a:spLocks noGrp="1"/>
          </p:cNvSpPr>
          <p:nvPr>
            <p:ph type="title"/>
          </p:nvPr>
        </p:nvSpPr>
        <p:spPr/>
        <p:txBody>
          <a:bodyPr anchor="b">
            <a:normAutofit/>
          </a:bodyPr>
          <a:lstStyle/>
          <a:p>
            <a:pPr algn="l"/>
            <a:r>
              <a:rPr lang="en-US" sz="4000" dirty="0">
                <a:solidFill>
                  <a:srgbClr val="FFFFFF"/>
                </a:solidFill>
              </a:rPr>
              <a:t>Cost Center 101 Funds</a:t>
            </a:r>
          </a:p>
        </p:txBody>
      </p:sp>
      <p:sp>
        <p:nvSpPr>
          <p:cNvPr id="3" name="Content Placeholder 2">
            <a:extLst>
              <a:ext uri="{FF2B5EF4-FFF2-40B4-BE49-F238E27FC236}">
                <a16:creationId xmlns:a16="http://schemas.microsoft.com/office/drawing/2014/main" id="{1D81CADA-321D-4846-B2E4-003A566AFF24}"/>
              </a:ext>
            </a:extLst>
          </p:cNvPr>
          <p:cNvSpPr>
            <a:spLocks noGrp="1"/>
          </p:cNvSpPr>
          <p:nvPr>
            <p:ph idx="1"/>
          </p:nvPr>
        </p:nvSpPr>
        <p:spPr/>
        <p:txBody>
          <a:bodyPr anchor="ctr">
            <a:normAutofit fontScale="92500" lnSpcReduction="20000"/>
          </a:bodyPr>
          <a:lstStyle/>
          <a:p>
            <a:r>
              <a:rPr lang="en-US" sz="2400" dirty="0">
                <a:latin typeface="+mj-lt"/>
              </a:rPr>
              <a:t>The majority of the VA research appropriation distributions fund at the project/merit level</a:t>
            </a:r>
          </a:p>
          <a:p>
            <a:r>
              <a:rPr lang="en-US" sz="2400" dirty="0">
                <a:latin typeface="+mj-lt"/>
              </a:rPr>
              <a:t>However, it is recognized that this project level of funding may not address all the RESEARCH specific requirements at a station.  To compensate for this potential gap, ORD has established a small amount distributed as CC101.  These dollars are intended to support the directly funded research projects and could be used for such things as salary gaps, equipment, education, travel, or any other types of broad research support (not relegated to any specific research project). </a:t>
            </a:r>
          </a:p>
          <a:p>
            <a:r>
              <a:rPr lang="en-US" sz="2400" dirty="0">
                <a:latin typeface="+mj-lt"/>
              </a:rPr>
              <a:t>CC101 funds are based on the amount of VA-funded research at the specific VAMC. </a:t>
            </a:r>
          </a:p>
          <a:p>
            <a:r>
              <a:rPr lang="en-US" sz="2400" dirty="0">
                <a:latin typeface="+mj-lt"/>
              </a:rPr>
              <a:t>The base figure for CC 101 funds disbursed to each facility is calculated based on the average (A) of the last 3 years of executed total obligations across all Research Programs. The CC101 formula was updated for FY20 to better support small and medium size research activities. The “A” factor will now be the average of the past three years of obligations and $150,000 was established as a base level of CC101 support</a:t>
            </a:r>
            <a:r>
              <a:rPr lang="en-US" sz="2000" dirty="0"/>
              <a:t>. </a:t>
            </a:r>
          </a:p>
        </p:txBody>
      </p:sp>
    </p:spTree>
    <p:extLst>
      <p:ext uri="{BB962C8B-B14F-4D97-AF65-F5344CB8AC3E}">
        <p14:creationId xmlns:p14="http://schemas.microsoft.com/office/powerpoint/2010/main" val="4123568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DE44-0809-411E-856A-7C29277886C0}"/>
              </a:ext>
            </a:extLst>
          </p:cNvPr>
          <p:cNvSpPr>
            <a:spLocks noGrp="1"/>
          </p:cNvSpPr>
          <p:nvPr>
            <p:ph type="title"/>
          </p:nvPr>
        </p:nvSpPr>
        <p:spPr/>
        <p:txBody>
          <a:bodyPr anchor="b">
            <a:normAutofit/>
          </a:bodyPr>
          <a:lstStyle/>
          <a:p>
            <a:pPr algn="l"/>
            <a:r>
              <a:rPr lang="en-US" sz="4000" dirty="0">
                <a:solidFill>
                  <a:srgbClr val="FFFFFF"/>
                </a:solidFill>
              </a:rPr>
              <a:t>Cost Center 101 Funds</a:t>
            </a:r>
          </a:p>
        </p:txBody>
      </p:sp>
      <p:pic>
        <p:nvPicPr>
          <p:cNvPr id="7" name="Content Placeholder 6">
            <a:extLst>
              <a:ext uri="{FF2B5EF4-FFF2-40B4-BE49-F238E27FC236}">
                <a16:creationId xmlns:a16="http://schemas.microsoft.com/office/drawing/2014/main" id="{03F14073-D3A2-4FFB-A381-F19B3718FB32}"/>
              </a:ext>
            </a:extLst>
          </p:cNvPr>
          <p:cNvPicPr>
            <a:picLocks noGrp="1" noChangeAspect="1"/>
          </p:cNvPicPr>
          <p:nvPr>
            <p:ph idx="1"/>
          </p:nvPr>
        </p:nvPicPr>
        <p:blipFill>
          <a:blip r:embed="rId2"/>
          <a:stretch>
            <a:fillRect/>
          </a:stretch>
        </p:blipFill>
        <p:spPr>
          <a:xfrm>
            <a:off x="241916" y="1987826"/>
            <a:ext cx="11720640" cy="3114261"/>
          </a:xfrm>
          <a:prstGeom prst="rect">
            <a:avLst/>
          </a:prstGeom>
        </p:spPr>
      </p:pic>
    </p:spTree>
    <p:extLst>
      <p:ext uri="{BB962C8B-B14F-4D97-AF65-F5344CB8AC3E}">
        <p14:creationId xmlns:p14="http://schemas.microsoft.com/office/powerpoint/2010/main" val="132528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E919-75FA-4BAD-8F5A-66D9134D6BA8}"/>
              </a:ext>
            </a:extLst>
          </p:cNvPr>
          <p:cNvSpPr>
            <a:spLocks noGrp="1"/>
          </p:cNvSpPr>
          <p:nvPr>
            <p:ph type="title"/>
          </p:nvPr>
        </p:nvSpPr>
        <p:spPr/>
        <p:txBody>
          <a:bodyPr/>
          <a:lstStyle/>
          <a:p>
            <a:r>
              <a:rPr lang="en-US" dirty="0"/>
              <a:t>Who is in our Audience Today?</a:t>
            </a:r>
          </a:p>
        </p:txBody>
      </p:sp>
      <p:sp>
        <p:nvSpPr>
          <p:cNvPr id="3" name="Content Placeholder 2">
            <a:extLst>
              <a:ext uri="{FF2B5EF4-FFF2-40B4-BE49-F238E27FC236}">
                <a16:creationId xmlns:a16="http://schemas.microsoft.com/office/drawing/2014/main" id="{6B5C98A9-9465-49C4-888A-8B8D6ADF1EE6}"/>
              </a:ext>
            </a:extLst>
          </p:cNvPr>
          <p:cNvSpPr>
            <a:spLocks noGrp="1"/>
          </p:cNvSpPr>
          <p:nvPr>
            <p:ph idx="1"/>
          </p:nvPr>
        </p:nvSpPr>
        <p:spPr/>
        <p:txBody>
          <a:bodyPr/>
          <a:lstStyle/>
          <a:p>
            <a:pPr marL="0" indent="0">
              <a:buNone/>
            </a:pPr>
            <a:r>
              <a:rPr lang="en-US" sz="2400" b="1" dirty="0"/>
              <a:t>Poll 1:  What position do you hold?</a:t>
            </a:r>
          </a:p>
          <a:p>
            <a:pPr marL="0" indent="0">
              <a:buNone/>
            </a:pPr>
            <a:endParaRPr lang="en-US" dirty="0"/>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ACOS/Chief or Deputy ACOS</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Director Research Operations/Administrative Officer for Research</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Administrative Office or Program Specialist for Rehab/HSR or CSP Center</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Budget Analyst</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Program Assistant</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Principal Investigator or Lab Manager</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spcAft>
                <a:spcPts val="800"/>
              </a:spcAft>
              <a:buFont typeface="+mj-lt"/>
              <a:buAutoNum type="alphaUcPeriod"/>
            </a:pPr>
            <a:r>
              <a:rPr lang="en-US" sz="2400" dirty="0">
                <a:latin typeface="Calibri" panose="020F0502020204030204" pitchFamily="34" charset="0"/>
                <a:ea typeface="Times New Roman" panose="02020603050405020304" pitchFamily="18" charset="0"/>
              </a:rPr>
              <a:t>Other (indicate role in chat box)</a:t>
            </a:r>
            <a:endParaRPr lang="en-US" sz="2400" dirty="0">
              <a:latin typeface="Calibri" panose="020F0502020204030204" pitchFamily="34" charset="0"/>
              <a:ea typeface="Calibri" panose="020F0502020204030204" pitchFamily="34" charset="0"/>
            </a:endParaRPr>
          </a:p>
          <a:p>
            <a:pPr marL="0" indent="0">
              <a:buNone/>
            </a:pPr>
            <a:endParaRPr lang="en-US" dirty="0"/>
          </a:p>
        </p:txBody>
      </p:sp>
      <p:sp>
        <p:nvSpPr>
          <p:cNvPr id="4" name="Text Placeholder 3">
            <a:extLst>
              <a:ext uri="{FF2B5EF4-FFF2-40B4-BE49-F238E27FC236}">
                <a16:creationId xmlns:a16="http://schemas.microsoft.com/office/drawing/2014/main" id="{861C481B-8E05-46AB-901E-3EF3E374566B}"/>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0FF13DE-80DF-4ED6-AA6F-76E59FF2A55F}"/>
              </a:ext>
            </a:extLst>
          </p:cNvPr>
          <p:cNvSpPr>
            <a:spLocks noGrp="1"/>
          </p:cNvSpPr>
          <p:nvPr>
            <p:ph type="sldNum" sz="quarter" idx="12"/>
          </p:nvPr>
        </p:nvSpPr>
        <p:spPr/>
        <p:txBody>
          <a:bodyPr/>
          <a:lstStyle/>
          <a:p>
            <a:fld id="{670A9334-4E67-F94F-A05E-0CE8B74A054E}" type="slidenum">
              <a:rPr lang="en-US" smtClean="0"/>
              <a:t>3</a:t>
            </a:fld>
            <a:endParaRPr lang="en-US"/>
          </a:p>
        </p:txBody>
      </p:sp>
    </p:spTree>
    <p:extLst>
      <p:ext uri="{BB962C8B-B14F-4D97-AF65-F5344CB8AC3E}">
        <p14:creationId xmlns:p14="http://schemas.microsoft.com/office/powerpoint/2010/main" val="326896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EF0F5E-AE39-446B-BABF-ADA23F351D93}"/>
              </a:ext>
            </a:extLst>
          </p:cNvPr>
          <p:cNvSpPr>
            <a:spLocks noGrp="1"/>
          </p:cNvSpPr>
          <p:nvPr>
            <p:ph type="title"/>
          </p:nvPr>
        </p:nvSpPr>
        <p:spPr/>
        <p:txBody>
          <a:bodyPr anchor="b">
            <a:normAutofit/>
          </a:bodyPr>
          <a:lstStyle/>
          <a:p>
            <a:pPr algn="l"/>
            <a:r>
              <a:rPr lang="en-US" sz="4000" dirty="0">
                <a:solidFill>
                  <a:srgbClr val="FFFFFF"/>
                </a:solidFill>
              </a:rPr>
              <a:t>RDIS and VERA Funds</a:t>
            </a:r>
          </a:p>
        </p:txBody>
      </p:sp>
      <p:sp>
        <p:nvSpPr>
          <p:cNvPr id="5" name="Content Placeholder 4">
            <a:extLst>
              <a:ext uri="{FF2B5EF4-FFF2-40B4-BE49-F238E27FC236}">
                <a16:creationId xmlns:a16="http://schemas.microsoft.com/office/drawing/2014/main" id="{510ED9ED-2FE2-411A-961F-1893ADB147BB}"/>
              </a:ext>
            </a:extLst>
          </p:cNvPr>
          <p:cNvSpPr>
            <a:spLocks noGrp="1"/>
          </p:cNvSpPr>
          <p:nvPr>
            <p:ph idx="1"/>
          </p:nvPr>
        </p:nvSpPr>
        <p:spPr/>
        <p:txBody>
          <a:bodyPr anchor="ctr">
            <a:normAutofit fontScale="92500" lnSpcReduction="10000"/>
          </a:bodyPr>
          <a:lstStyle/>
          <a:p>
            <a:r>
              <a:rPr lang="en-US" sz="2400" dirty="0">
                <a:latin typeface="+mj-lt"/>
              </a:rPr>
              <a:t>As part of the </a:t>
            </a:r>
            <a:r>
              <a:rPr lang="en-US" sz="2400" dirty="0"/>
              <a:t>Research &amp; Development Information System (RDIS) </a:t>
            </a:r>
            <a:r>
              <a:rPr lang="en-US" sz="2400" dirty="0">
                <a:latin typeface="+mj-lt"/>
              </a:rPr>
              <a:t>annual report, each VA facility with Research &amp; Development activity is required to report to ORD funding that supported each Research &amp; Development Committee (R&amp;DC) approved research at their facility.  </a:t>
            </a:r>
          </a:p>
          <a:p>
            <a:pPr lvl="1"/>
            <a:r>
              <a:rPr lang="en-US" sz="2200" dirty="0">
                <a:latin typeface="+mj-lt"/>
              </a:rPr>
              <a:t>VA Funded  - confirm Allocations</a:t>
            </a:r>
          </a:p>
          <a:p>
            <a:pPr lvl="1"/>
            <a:r>
              <a:rPr lang="en-US" sz="2200" dirty="0">
                <a:latin typeface="+mj-lt"/>
              </a:rPr>
              <a:t>Non-VA funded – provide expenditures or Allocation (NOA)</a:t>
            </a:r>
          </a:p>
          <a:p>
            <a:r>
              <a:rPr lang="en-US" sz="2400" dirty="0">
                <a:latin typeface="+mj-lt"/>
              </a:rPr>
              <a:t>The RDIS Annual Report is submitted through the </a:t>
            </a:r>
            <a:r>
              <a:rPr lang="en-US" sz="2400" dirty="0" err="1">
                <a:latin typeface="+mj-lt"/>
              </a:rPr>
              <a:t>ePromise</a:t>
            </a:r>
            <a:r>
              <a:rPr lang="en-US" sz="2400" dirty="0">
                <a:latin typeface="+mj-lt"/>
              </a:rPr>
              <a:t> system. </a:t>
            </a:r>
            <a:r>
              <a:rPr lang="en-US" sz="2400" dirty="0" err="1">
                <a:latin typeface="+mj-lt"/>
              </a:rPr>
              <a:t>ePROMISe</a:t>
            </a:r>
            <a:r>
              <a:rPr lang="en-US" sz="2400" dirty="0">
                <a:latin typeface="+mj-lt"/>
              </a:rPr>
              <a:t> manages data for VA-funded, non-VA funded and non-funded research projects that are reviewed and approved by the R&amp;DC. </a:t>
            </a:r>
          </a:p>
          <a:p>
            <a:r>
              <a:rPr lang="en-US" sz="2400" dirty="0">
                <a:latin typeface="+mj-lt"/>
              </a:rPr>
              <a:t>Throughout the year, you should be updating your R&amp;D Committee approved projects in </a:t>
            </a:r>
            <a:r>
              <a:rPr lang="en-US" sz="2400" dirty="0" err="1">
                <a:latin typeface="+mj-lt"/>
              </a:rPr>
              <a:t>ePromise</a:t>
            </a:r>
            <a:r>
              <a:rPr lang="en-US" sz="2400" dirty="0">
                <a:latin typeface="+mj-lt"/>
              </a:rPr>
              <a:t> to ensure accurate expenditure reporting of all funded awards deemed VA research. By entering the projects throughout the year, you will avoid end of year panic to have them entered by Sept 30</a:t>
            </a:r>
            <a:r>
              <a:rPr lang="en-US" sz="2400" baseline="30000" dirty="0">
                <a:latin typeface="+mj-lt"/>
              </a:rPr>
              <a:t>th</a:t>
            </a:r>
            <a:r>
              <a:rPr lang="en-US" sz="2400" dirty="0">
                <a:latin typeface="+mj-lt"/>
              </a:rPr>
              <a:t>.</a:t>
            </a:r>
          </a:p>
          <a:p>
            <a:endParaRPr lang="en-US" sz="2000" dirty="0"/>
          </a:p>
        </p:txBody>
      </p:sp>
    </p:spTree>
    <p:extLst>
      <p:ext uri="{BB962C8B-B14F-4D97-AF65-F5344CB8AC3E}">
        <p14:creationId xmlns:p14="http://schemas.microsoft.com/office/powerpoint/2010/main" val="40654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D82EF-B9AC-442B-9411-3A3D0811ADAF}"/>
              </a:ext>
            </a:extLst>
          </p:cNvPr>
          <p:cNvSpPr>
            <a:spLocks noGrp="1"/>
          </p:cNvSpPr>
          <p:nvPr>
            <p:ph type="title"/>
          </p:nvPr>
        </p:nvSpPr>
        <p:spPr/>
        <p:txBody>
          <a:bodyPr anchor="b">
            <a:normAutofit/>
          </a:bodyPr>
          <a:lstStyle/>
          <a:p>
            <a:pPr algn="l"/>
            <a:r>
              <a:rPr lang="en-US" sz="4000" dirty="0">
                <a:solidFill>
                  <a:srgbClr val="FFFFFF"/>
                </a:solidFill>
              </a:rPr>
              <a:t>RDIS and VERA Funds (</a:t>
            </a:r>
            <a:r>
              <a:rPr lang="en-US" sz="4000" dirty="0" err="1">
                <a:solidFill>
                  <a:srgbClr val="FFFFFF"/>
                </a:solidFill>
              </a:rPr>
              <a:t>cont</a:t>
            </a:r>
            <a:r>
              <a:rPr lang="en-US" sz="4000" dirty="0">
                <a:solidFill>
                  <a:srgbClr val="FFFFFF"/>
                </a:solidFill>
              </a:rPr>
              <a:t>).</a:t>
            </a:r>
          </a:p>
        </p:txBody>
      </p:sp>
      <p:sp>
        <p:nvSpPr>
          <p:cNvPr id="3" name="Content Placeholder 2">
            <a:extLst>
              <a:ext uri="{FF2B5EF4-FFF2-40B4-BE49-F238E27FC236}">
                <a16:creationId xmlns:a16="http://schemas.microsoft.com/office/drawing/2014/main" id="{4172FF45-1BA5-4969-A78E-AE9398CAFEF2}"/>
              </a:ext>
            </a:extLst>
          </p:cNvPr>
          <p:cNvSpPr>
            <a:spLocks noGrp="1"/>
          </p:cNvSpPr>
          <p:nvPr>
            <p:ph idx="1"/>
          </p:nvPr>
        </p:nvSpPr>
        <p:spPr/>
        <p:txBody>
          <a:bodyPr anchor="ctr">
            <a:noAutofit/>
          </a:bodyPr>
          <a:lstStyle/>
          <a:p>
            <a:r>
              <a:rPr lang="en-US" sz="2400" dirty="0">
                <a:latin typeface="+mj-lt"/>
              </a:rPr>
              <a:t>Accurate RDIS reporting by the facility Research Office for each project in </a:t>
            </a:r>
            <a:r>
              <a:rPr lang="en-US" sz="2400" dirty="0" err="1">
                <a:latin typeface="+mj-lt"/>
              </a:rPr>
              <a:t>ePROMISe</a:t>
            </a:r>
            <a:r>
              <a:rPr lang="en-US" sz="2400" dirty="0">
                <a:latin typeface="+mj-lt"/>
              </a:rPr>
              <a:t> is essential to ensuring an appropriate VERA research support allocation.</a:t>
            </a:r>
          </a:p>
          <a:p>
            <a:r>
              <a:rPr lang="en-US" sz="2400" dirty="0">
                <a:latin typeface="+mj-lt"/>
              </a:rPr>
              <a:t>VERA dollars are allocated annually to VA medical centers and hospitals to support their operations, including medical and personnel expenditures. This is 0160 Funds.  This is NOT 0161A1 Research funds.</a:t>
            </a:r>
          </a:p>
          <a:p>
            <a:r>
              <a:rPr lang="en-US" sz="2400" dirty="0">
                <a:latin typeface="+mj-lt"/>
              </a:rPr>
              <a:t>The total amount of Research VERA dollars available for distribution each year is fixed in the President’s Budget. To determine each VAMC’s share, the quantity of their research allocations (VA) and expenditures (non-VA) is tabulated through the RDIS report.</a:t>
            </a:r>
          </a:p>
        </p:txBody>
      </p:sp>
    </p:spTree>
    <p:extLst>
      <p:ext uri="{BB962C8B-B14F-4D97-AF65-F5344CB8AC3E}">
        <p14:creationId xmlns:p14="http://schemas.microsoft.com/office/powerpoint/2010/main" val="2194877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4D6F-9D52-4BC5-9896-AE84EBFD93AF}"/>
              </a:ext>
            </a:extLst>
          </p:cNvPr>
          <p:cNvSpPr>
            <a:spLocks noGrp="1"/>
          </p:cNvSpPr>
          <p:nvPr>
            <p:ph type="title"/>
          </p:nvPr>
        </p:nvSpPr>
        <p:spPr/>
        <p:txBody>
          <a:bodyPr anchor="b">
            <a:normAutofit/>
          </a:bodyPr>
          <a:lstStyle/>
          <a:p>
            <a:pPr algn="l"/>
            <a:r>
              <a:rPr lang="en-US" sz="4000" dirty="0">
                <a:solidFill>
                  <a:srgbClr val="FFFFFF"/>
                </a:solidFill>
              </a:rPr>
              <a:t>Deadlines</a:t>
            </a:r>
          </a:p>
        </p:txBody>
      </p:sp>
      <p:sp>
        <p:nvSpPr>
          <p:cNvPr id="3" name="Content Placeholder 2">
            <a:extLst>
              <a:ext uri="{FF2B5EF4-FFF2-40B4-BE49-F238E27FC236}">
                <a16:creationId xmlns:a16="http://schemas.microsoft.com/office/drawing/2014/main" id="{0B0F09AA-BC35-4E57-9B92-26FB04D6EEA4}"/>
              </a:ext>
            </a:extLst>
          </p:cNvPr>
          <p:cNvSpPr>
            <a:spLocks noGrp="1"/>
          </p:cNvSpPr>
          <p:nvPr>
            <p:ph idx="1"/>
          </p:nvPr>
        </p:nvSpPr>
        <p:spPr/>
        <p:txBody>
          <a:bodyPr anchor="ctr">
            <a:normAutofit/>
          </a:bodyPr>
          <a:lstStyle/>
          <a:p>
            <a:r>
              <a:rPr lang="en-US" sz="2400" dirty="0">
                <a:latin typeface="+mj-lt"/>
              </a:rPr>
              <a:t>Pay attention to deadlines that are sent out throughout the fiscal year.  These may be sent by Allen Dunlow and/or your Fiscal or Contracting Office.</a:t>
            </a:r>
          </a:p>
          <a:p>
            <a:pPr lvl="1"/>
            <a:r>
              <a:rPr lang="en-US" sz="2400" dirty="0">
                <a:latin typeface="+mj-lt"/>
              </a:rPr>
              <a:t>Credit Card Transactions</a:t>
            </a:r>
          </a:p>
          <a:p>
            <a:pPr lvl="1"/>
            <a:r>
              <a:rPr lang="en-US" sz="2400" dirty="0">
                <a:latin typeface="+mj-lt"/>
              </a:rPr>
              <a:t>1358 and 2237 transactions</a:t>
            </a:r>
          </a:p>
          <a:p>
            <a:pPr lvl="1"/>
            <a:r>
              <a:rPr lang="en-US" sz="2400" dirty="0">
                <a:latin typeface="+mj-lt"/>
              </a:rPr>
              <a:t>Contract Deadlines</a:t>
            </a:r>
          </a:p>
          <a:p>
            <a:pPr lvl="1"/>
            <a:r>
              <a:rPr lang="en-US" sz="2400" dirty="0">
                <a:latin typeface="+mj-lt"/>
              </a:rPr>
              <a:t>Reimbursements</a:t>
            </a:r>
          </a:p>
          <a:p>
            <a:pPr lvl="1"/>
            <a:r>
              <a:rPr lang="en-US" sz="2400" dirty="0">
                <a:latin typeface="+mj-lt"/>
              </a:rPr>
              <a:t>Prior Year Funds Expended</a:t>
            </a:r>
          </a:p>
          <a:p>
            <a:pPr lvl="1"/>
            <a:r>
              <a:rPr lang="en-US" sz="2400" dirty="0">
                <a:latin typeface="+mj-lt"/>
              </a:rPr>
              <a:t>Cost Transfers</a:t>
            </a:r>
          </a:p>
          <a:p>
            <a:pPr lvl="1"/>
            <a:r>
              <a:rPr lang="en-US" sz="2400" dirty="0">
                <a:latin typeface="+mj-lt"/>
              </a:rPr>
              <a:t>Inter Agency Agreements (IAA)</a:t>
            </a:r>
          </a:p>
          <a:p>
            <a:pPr marL="457200" lvl="1" indent="0">
              <a:buNone/>
            </a:pPr>
            <a:endParaRPr lang="en-US" sz="2000" dirty="0"/>
          </a:p>
          <a:p>
            <a:endParaRPr lang="en-US" sz="2000" dirty="0"/>
          </a:p>
        </p:txBody>
      </p:sp>
    </p:spTree>
    <p:extLst>
      <p:ext uri="{BB962C8B-B14F-4D97-AF65-F5344CB8AC3E}">
        <p14:creationId xmlns:p14="http://schemas.microsoft.com/office/powerpoint/2010/main" val="72064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6170-61FE-4825-9542-65D933738E41}"/>
              </a:ext>
            </a:extLst>
          </p:cNvPr>
          <p:cNvSpPr>
            <a:spLocks noGrp="1"/>
          </p:cNvSpPr>
          <p:nvPr>
            <p:ph type="title"/>
          </p:nvPr>
        </p:nvSpPr>
        <p:spPr/>
        <p:txBody>
          <a:bodyPr anchor="b">
            <a:normAutofit/>
          </a:bodyPr>
          <a:lstStyle/>
          <a:p>
            <a:pPr algn="l"/>
            <a:r>
              <a:rPr lang="en-US" sz="4000" dirty="0">
                <a:solidFill>
                  <a:srgbClr val="FFFFFF"/>
                </a:solidFill>
              </a:rPr>
              <a:t>Cost Transfers</a:t>
            </a:r>
          </a:p>
        </p:txBody>
      </p:sp>
      <p:sp>
        <p:nvSpPr>
          <p:cNvPr id="3" name="Content Placeholder 2">
            <a:extLst>
              <a:ext uri="{FF2B5EF4-FFF2-40B4-BE49-F238E27FC236}">
                <a16:creationId xmlns:a16="http://schemas.microsoft.com/office/drawing/2014/main" id="{26610123-7A96-416D-82B5-EF1A3B0A4BC4}"/>
              </a:ext>
            </a:extLst>
          </p:cNvPr>
          <p:cNvSpPr>
            <a:spLocks noGrp="1"/>
          </p:cNvSpPr>
          <p:nvPr>
            <p:ph idx="1"/>
          </p:nvPr>
        </p:nvSpPr>
        <p:spPr/>
        <p:txBody>
          <a:bodyPr anchor="ctr">
            <a:noAutofit/>
          </a:bodyPr>
          <a:lstStyle/>
          <a:p>
            <a:r>
              <a:rPr lang="en-US" sz="2400" dirty="0">
                <a:latin typeface="+mj-lt"/>
              </a:rPr>
              <a:t>It is important to do cost transfers throughout the fiscal year.  Some facilities have gotten into a habit of doing them all at the end of the year.  </a:t>
            </a:r>
          </a:p>
          <a:p>
            <a:r>
              <a:rPr lang="en-US" sz="2400" dirty="0">
                <a:latin typeface="+mj-lt"/>
              </a:rPr>
              <a:t>ORD is unable to do expenditure projections throughout the year if you wait and do a large one-time transfer at end of year.  It impacts the execution of the appropriation.</a:t>
            </a:r>
          </a:p>
          <a:p>
            <a:r>
              <a:rPr lang="en-US" sz="2400" dirty="0">
                <a:latin typeface="+mj-lt"/>
              </a:rPr>
              <a:t>Prior Year funds should be expended by March 31</a:t>
            </a:r>
            <a:r>
              <a:rPr lang="en-US" sz="2400" baseline="30000" dirty="0">
                <a:latin typeface="+mj-lt"/>
              </a:rPr>
              <a:t>st</a:t>
            </a:r>
            <a:r>
              <a:rPr lang="en-US" sz="2400" dirty="0">
                <a:latin typeface="+mj-lt"/>
              </a:rPr>
              <a:t> each year.  Do not wait until end of September to do one cost transfer to close out prior year funds.</a:t>
            </a:r>
          </a:p>
          <a:p>
            <a:r>
              <a:rPr lang="en-US" sz="2400" dirty="0">
                <a:latin typeface="+mj-lt"/>
              </a:rPr>
              <a:t>Cost transfers may not be just between prior year and current year funds.  They may include transferring costs between the Medical Center and Research appropriations, 0161R1 and 0161X2 funds</a:t>
            </a:r>
            <a:r>
              <a:rPr lang="en-US" sz="2400" dirty="0"/>
              <a:t>, </a:t>
            </a:r>
            <a:r>
              <a:rPr lang="en-US" sz="2400" dirty="0">
                <a:latin typeface="+mj-lt"/>
              </a:rPr>
              <a:t>870 funds, or across programs within the 0161A1 fund.  These all should be completed throughout the year.</a:t>
            </a:r>
          </a:p>
        </p:txBody>
      </p:sp>
    </p:spTree>
    <p:extLst>
      <p:ext uri="{BB962C8B-B14F-4D97-AF65-F5344CB8AC3E}">
        <p14:creationId xmlns:p14="http://schemas.microsoft.com/office/powerpoint/2010/main" val="4137795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862C-9946-4092-BDE3-653DCF56A3EB}"/>
              </a:ext>
            </a:extLst>
          </p:cNvPr>
          <p:cNvSpPr>
            <a:spLocks noGrp="1"/>
          </p:cNvSpPr>
          <p:nvPr>
            <p:ph type="title"/>
          </p:nvPr>
        </p:nvSpPr>
        <p:spPr/>
        <p:txBody>
          <a:bodyPr anchor="b">
            <a:normAutofit/>
          </a:bodyPr>
          <a:lstStyle/>
          <a:p>
            <a:pPr algn="l"/>
            <a:r>
              <a:rPr lang="en-US" sz="4000" dirty="0">
                <a:solidFill>
                  <a:srgbClr val="FFFFFF"/>
                </a:solidFill>
              </a:rPr>
              <a:t>Fiscal Office	</a:t>
            </a:r>
          </a:p>
        </p:txBody>
      </p:sp>
      <p:sp>
        <p:nvSpPr>
          <p:cNvPr id="3" name="Content Placeholder 2">
            <a:extLst>
              <a:ext uri="{FF2B5EF4-FFF2-40B4-BE49-F238E27FC236}">
                <a16:creationId xmlns:a16="http://schemas.microsoft.com/office/drawing/2014/main" id="{6715A413-5AE6-4FB2-9F6A-DE67DDDC9431}"/>
              </a:ext>
            </a:extLst>
          </p:cNvPr>
          <p:cNvSpPr>
            <a:spLocks noGrp="1"/>
          </p:cNvSpPr>
          <p:nvPr>
            <p:ph idx="1"/>
          </p:nvPr>
        </p:nvSpPr>
        <p:spPr/>
        <p:txBody>
          <a:bodyPr anchor="ctr">
            <a:normAutofit/>
          </a:bodyPr>
          <a:lstStyle/>
          <a:p>
            <a:r>
              <a:rPr lang="en-US" sz="2400" dirty="0">
                <a:latin typeface="+mj-lt"/>
              </a:rPr>
              <a:t>Your local Fiscal (Budget/Accounting) Office is a great resource for you.  Be sure to establish a good working relationship with them.  </a:t>
            </a:r>
            <a:r>
              <a:rPr lang="en-US" sz="2400" b="1" dirty="0">
                <a:latin typeface="+mj-lt"/>
              </a:rPr>
              <a:t>Communication is key</a:t>
            </a:r>
          </a:p>
          <a:p>
            <a:r>
              <a:rPr lang="en-US" sz="2400" dirty="0">
                <a:latin typeface="+mj-lt"/>
              </a:rPr>
              <a:t>A good practice is to set-up monthly meetings.</a:t>
            </a:r>
          </a:p>
          <a:p>
            <a:r>
              <a:rPr lang="en-US" sz="2400" dirty="0">
                <a:latin typeface="+mj-lt"/>
              </a:rPr>
              <a:t>They will be your resource for a variety of tasks:</a:t>
            </a:r>
          </a:p>
          <a:p>
            <a:pPr lvl="1"/>
            <a:r>
              <a:rPr lang="en-US" dirty="0">
                <a:latin typeface="+mj-lt"/>
              </a:rPr>
              <a:t>1358 and 2237 transactions</a:t>
            </a:r>
          </a:p>
          <a:p>
            <a:pPr lvl="1"/>
            <a:r>
              <a:rPr lang="en-US" dirty="0">
                <a:latin typeface="+mj-lt"/>
              </a:rPr>
              <a:t>Status of Allowance</a:t>
            </a:r>
          </a:p>
          <a:p>
            <a:pPr lvl="1"/>
            <a:r>
              <a:rPr lang="en-US" dirty="0">
                <a:latin typeface="+mj-lt"/>
              </a:rPr>
              <a:t>Balancing FCPs</a:t>
            </a:r>
          </a:p>
          <a:p>
            <a:pPr lvl="1"/>
            <a:r>
              <a:rPr lang="en-US" dirty="0">
                <a:latin typeface="+mj-lt"/>
              </a:rPr>
              <a:t>Processing TDAs</a:t>
            </a:r>
          </a:p>
          <a:p>
            <a:pPr lvl="1"/>
            <a:r>
              <a:rPr lang="en-US" dirty="0">
                <a:latin typeface="+mj-lt"/>
              </a:rPr>
              <a:t>Movement of Ceilings</a:t>
            </a:r>
          </a:p>
          <a:p>
            <a:pPr lvl="1"/>
            <a:r>
              <a:rPr lang="en-US" dirty="0">
                <a:latin typeface="+mj-lt"/>
              </a:rPr>
              <a:t>Cost Transfer Requests</a:t>
            </a:r>
          </a:p>
          <a:p>
            <a:pPr lvl="1"/>
            <a:r>
              <a:rPr lang="en-US" dirty="0">
                <a:latin typeface="+mj-lt"/>
              </a:rPr>
              <a:t>Billing</a:t>
            </a:r>
          </a:p>
        </p:txBody>
      </p:sp>
    </p:spTree>
    <p:extLst>
      <p:ext uri="{BB962C8B-B14F-4D97-AF65-F5344CB8AC3E}">
        <p14:creationId xmlns:p14="http://schemas.microsoft.com/office/powerpoint/2010/main" val="2495376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EDA8-0B8F-4EFE-ADB3-DFA2375E959E}"/>
              </a:ext>
            </a:extLst>
          </p:cNvPr>
          <p:cNvSpPr>
            <a:spLocks noGrp="1"/>
          </p:cNvSpPr>
          <p:nvPr>
            <p:ph type="title"/>
          </p:nvPr>
        </p:nvSpPr>
        <p:spPr/>
        <p:txBody>
          <a:bodyPr anchor="b">
            <a:normAutofit/>
          </a:bodyPr>
          <a:lstStyle/>
          <a:p>
            <a:pPr algn="l"/>
            <a:r>
              <a:rPr lang="en-US" sz="4000" dirty="0">
                <a:solidFill>
                  <a:srgbClr val="FFFFFF"/>
                </a:solidFill>
              </a:rPr>
              <a:t>Working with the NPC</a:t>
            </a:r>
          </a:p>
        </p:txBody>
      </p:sp>
      <p:sp>
        <p:nvSpPr>
          <p:cNvPr id="3" name="Content Placeholder 2">
            <a:extLst>
              <a:ext uri="{FF2B5EF4-FFF2-40B4-BE49-F238E27FC236}">
                <a16:creationId xmlns:a16="http://schemas.microsoft.com/office/drawing/2014/main" id="{5D00A5C9-5FFF-400F-B148-418053508771}"/>
              </a:ext>
            </a:extLst>
          </p:cNvPr>
          <p:cNvSpPr>
            <a:spLocks noGrp="1"/>
          </p:cNvSpPr>
          <p:nvPr>
            <p:ph idx="1"/>
          </p:nvPr>
        </p:nvSpPr>
        <p:spPr/>
        <p:txBody>
          <a:bodyPr anchor="ctr">
            <a:normAutofit/>
          </a:bodyPr>
          <a:lstStyle/>
          <a:p>
            <a:r>
              <a:rPr lang="en-US" sz="2400" dirty="0">
                <a:latin typeface="+mj-lt"/>
              </a:rPr>
              <a:t>It is important to establish a relationship with your NPC as you will work with them on a variety of issues throughout the year.</a:t>
            </a:r>
          </a:p>
          <a:p>
            <a:r>
              <a:rPr lang="en-US" sz="2400" dirty="0">
                <a:latin typeface="+mj-lt"/>
              </a:rPr>
              <a:t>You will need to understand the requirements in working with them on:</a:t>
            </a:r>
          </a:p>
          <a:p>
            <a:pPr lvl="1"/>
            <a:r>
              <a:rPr lang="en-US" sz="2400" dirty="0">
                <a:latin typeface="+mj-lt"/>
              </a:rPr>
              <a:t>IAAs</a:t>
            </a:r>
          </a:p>
          <a:p>
            <a:pPr lvl="1"/>
            <a:r>
              <a:rPr lang="en-US" sz="2400" dirty="0">
                <a:latin typeface="+mj-lt"/>
              </a:rPr>
              <a:t>RDIS project expenditure information</a:t>
            </a:r>
          </a:p>
          <a:p>
            <a:pPr lvl="1"/>
            <a:r>
              <a:rPr lang="en-US" sz="2400" dirty="0">
                <a:latin typeface="+mj-lt"/>
              </a:rPr>
              <a:t>MOUs</a:t>
            </a:r>
          </a:p>
          <a:p>
            <a:pPr lvl="1"/>
            <a:r>
              <a:rPr lang="en-US" sz="2400" dirty="0">
                <a:latin typeface="+mj-lt"/>
              </a:rPr>
              <a:t>IPAs</a:t>
            </a:r>
          </a:p>
          <a:p>
            <a:pPr lvl="1"/>
            <a:r>
              <a:rPr lang="en-US" sz="2400" dirty="0">
                <a:latin typeface="+mj-lt"/>
              </a:rPr>
              <a:t>Billing</a:t>
            </a:r>
          </a:p>
        </p:txBody>
      </p:sp>
    </p:spTree>
    <p:extLst>
      <p:ext uri="{BB962C8B-B14F-4D97-AF65-F5344CB8AC3E}">
        <p14:creationId xmlns:p14="http://schemas.microsoft.com/office/powerpoint/2010/main" val="3072253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3123-14A7-40A6-8E96-3295A5E0F9DD}"/>
              </a:ext>
            </a:extLst>
          </p:cNvPr>
          <p:cNvSpPr>
            <a:spLocks noGrp="1"/>
          </p:cNvSpPr>
          <p:nvPr>
            <p:ph type="title"/>
          </p:nvPr>
        </p:nvSpPr>
        <p:spPr/>
        <p:txBody>
          <a:bodyPr anchor="b">
            <a:normAutofit fontScale="90000"/>
          </a:bodyPr>
          <a:lstStyle/>
          <a:p>
            <a:pPr algn="l"/>
            <a:r>
              <a:rPr lang="en-US" sz="4000" dirty="0">
                <a:solidFill>
                  <a:srgbClr val="FFFFFF"/>
                </a:solidFill>
              </a:rPr>
              <a:t>Billing Non-Profit Corporations (NPC) and Universities</a:t>
            </a:r>
          </a:p>
        </p:txBody>
      </p:sp>
      <p:sp>
        <p:nvSpPr>
          <p:cNvPr id="3" name="Content Placeholder 2">
            <a:extLst>
              <a:ext uri="{FF2B5EF4-FFF2-40B4-BE49-F238E27FC236}">
                <a16:creationId xmlns:a16="http://schemas.microsoft.com/office/drawing/2014/main" id="{496370A3-B6AE-41B2-AD33-2228282D56A4}"/>
              </a:ext>
            </a:extLst>
          </p:cNvPr>
          <p:cNvSpPr>
            <a:spLocks noGrp="1"/>
          </p:cNvSpPr>
          <p:nvPr>
            <p:ph idx="1"/>
          </p:nvPr>
        </p:nvSpPr>
        <p:spPr/>
        <p:txBody>
          <a:bodyPr anchor="ctr">
            <a:noAutofit/>
          </a:bodyPr>
          <a:lstStyle/>
          <a:p>
            <a:r>
              <a:rPr lang="en-US" sz="2000" dirty="0">
                <a:latin typeface="+mj-lt"/>
              </a:rPr>
              <a:t>Bills of Collection normally occur when the research appropriation should be reimbursed by the NPC or University for costs incurred. </a:t>
            </a:r>
          </a:p>
          <a:p>
            <a:r>
              <a:rPr lang="en-US" sz="2000" dirty="0">
                <a:latin typeface="+mj-lt"/>
              </a:rPr>
              <a:t>Examples include salary, animal per diems, core services etc. </a:t>
            </a:r>
          </a:p>
          <a:p>
            <a:r>
              <a:rPr lang="en-US" sz="2000" dirty="0">
                <a:latin typeface="+mj-lt"/>
              </a:rPr>
              <a:t>To initiate a bill of collection, you must have the </a:t>
            </a:r>
            <a:r>
              <a:rPr lang="en-US" sz="2000" b="1" dirty="0">
                <a:latin typeface="+mj-lt"/>
              </a:rPr>
              <a:t>billing menu </a:t>
            </a:r>
            <a:r>
              <a:rPr lang="en-US" sz="2000" dirty="0">
                <a:latin typeface="+mj-lt"/>
              </a:rPr>
              <a:t>in </a:t>
            </a:r>
            <a:r>
              <a:rPr lang="en-US" sz="2000" dirty="0" err="1">
                <a:latin typeface="+mj-lt"/>
              </a:rPr>
              <a:t>ViSTA</a:t>
            </a:r>
            <a:r>
              <a:rPr lang="en-US" sz="2000" dirty="0">
                <a:latin typeface="+mj-lt"/>
              </a:rPr>
              <a:t>. The entity being billed must be </a:t>
            </a:r>
            <a:r>
              <a:rPr lang="en-US" sz="2000" dirty="0" err="1">
                <a:latin typeface="+mj-lt"/>
              </a:rPr>
              <a:t>vendorized</a:t>
            </a:r>
            <a:r>
              <a:rPr lang="en-US" sz="2000" dirty="0">
                <a:latin typeface="+mj-lt"/>
              </a:rPr>
              <a:t> in the VA system. Key points to remember include specifically, which organization you are billing (i.e., the university or NPC). This is important because billing the NPC goes to a different appropriation than billing the university. </a:t>
            </a:r>
          </a:p>
          <a:p>
            <a:r>
              <a:rPr lang="en-US" sz="2000" dirty="0">
                <a:latin typeface="+mj-lt"/>
              </a:rPr>
              <a:t>The NPC bill will be billed to the 0161x2 Fund and the University bill will go to the 0161R1 fund.  </a:t>
            </a:r>
          </a:p>
          <a:p>
            <a:r>
              <a:rPr lang="en-US" sz="2000" dirty="0">
                <a:latin typeface="+mj-lt"/>
              </a:rPr>
              <a:t>While the 0161X2 funds do not expire, they do count towards your carryover.  You received these funds due to expenses that occurred, and they need to be transferred to the appropriate fund control point.  Do not let this fund build up.</a:t>
            </a:r>
          </a:p>
        </p:txBody>
      </p:sp>
    </p:spTree>
    <p:extLst>
      <p:ext uri="{BB962C8B-B14F-4D97-AF65-F5344CB8AC3E}">
        <p14:creationId xmlns:p14="http://schemas.microsoft.com/office/powerpoint/2010/main" val="1386327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BA741-53F5-47E2-B295-10AAD094F9C7}"/>
              </a:ext>
            </a:extLst>
          </p:cNvPr>
          <p:cNvSpPr>
            <a:spLocks noGrp="1"/>
          </p:cNvSpPr>
          <p:nvPr>
            <p:ph type="title"/>
          </p:nvPr>
        </p:nvSpPr>
        <p:spPr/>
        <p:txBody>
          <a:bodyPr anchor="b">
            <a:normAutofit/>
          </a:bodyPr>
          <a:lstStyle/>
          <a:p>
            <a:pPr algn="l"/>
            <a:r>
              <a:rPr lang="en-US" sz="3700" dirty="0">
                <a:solidFill>
                  <a:srgbClr val="FFFFFF"/>
                </a:solidFill>
              </a:rPr>
              <a:t>Communication with PIs</a:t>
            </a:r>
          </a:p>
        </p:txBody>
      </p:sp>
      <p:sp>
        <p:nvSpPr>
          <p:cNvPr id="3" name="Content Placeholder 2">
            <a:extLst>
              <a:ext uri="{FF2B5EF4-FFF2-40B4-BE49-F238E27FC236}">
                <a16:creationId xmlns:a16="http://schemas.microsoft.com/office/drawing/2014/main" id="{C42C3EB0-C5A5-42AC-8A27-34932EEF183B}"/>
              </a:ext>
            </a:extLst>
          </p:cNvPr>
          <p:cNvSpPr>
            <a:spLocks noGrp="1"/>
          </p:cNvSpPr>
          <p:nvPr>
            <p:ph idx="1"/>
          </p:nvPr>
        </p:nvSpPr>
        <p:spPr/>
        <p:txBody>
          <a:bodyPr anchor="ctr">
            <a:normAutofit fontScale="92500" lnSpcReduction="20000"/>
          </a:bodyPr>
          <a:lstStyle/>
          <a:p>
            <a:r>
              <a:rPr lang="en-US" b="1" dirty="0">
                <a:solidFill>
                  <a:srgbClr val="FF0000"/>
                </a:solidFill>
                <a:latin typeface="+mj-lt"/>
              </a:rPr>
              <a:t>ORD has heard from PIs that they are not getting financial information</a:t>
            </a:r>
            <a:r>
              <a:rPr lang="en-US" b="1" dirty="0">
                <a:latin typeface="+mj-lt"/>
              </a:rPr>
              <a:t>.  </a:t>
            </a:r>
            <a:r>
              <a:rPr lang="en-US" dirty="0">
                <a:latin typeface="+mj-lt"/>
              </a:rPr>
              <a:t>This has to change ASAP.  </a:t>
            </a:r>
          </a:p>
          <a:p>
            <a:r>
              <a:rPr lang="en-US" dirty="0">
                <a:latin typeface="+mj-lt"/>
              </a:rPr>
              <a:t>Communication with PIs is key to ensuring projects are expended appropriately and within the fiscal year. Best Practices include:</a:t>
            </a:r>
          </a:p>
          <a:p>
            <a:pPr lvl="1"/>
            <a:r>
              <a:rPr lang="en-US" sz="2200" dirty="0">
                <a:latin typeface="+mj-lt"/>
              </a:rPr>
              <a:t>Meet with each PI at beginning of fiscal year to go over fund allocations and develop a spend plan.</a:t>
            </a:r>
          </a:p>
          <a:p>
            <a:pPr lvl="1"/>
            <a:r>
              <a:rPr lang="en-US" sz="2200" dirty="0">
                <a:latin typeface="+mj-lt"/>
              </a:rPr>
              <a:t>Send out monthly account statements to each PI.  This should include information regarding whether they are on target for the year to spend all their funds without going over their allowed amount.</a:t>
            </a:r>
          </a:p>
          <a:p>
            <a:pPr lvl="1"/>
            <a:r>
              <a:rPr lang="en-US" sz="2200" dirty="0">
                <a:latin typeface="+mj-lt"/>
              </a:rPr>
              <a:t>Routinely review each PI account.  Contact PI early if large amount of funds are not being spent.</a:t>
            </a:r>
          </a:p>
          <a:p>
            <a:pPr lvl="1"/>
            <a:r>
              <a:rPr lang="en-US" sz="2200" dirty="0">
                <a:latin typeface="+mj-lt"/>
              </a:rPr>
              <a:t>Ensure PIs are aware of end of the year deadlines.  </a:t>
            </a:r>
          </a:p>
          <a:p>
            <a:pPr lvl="2"/>
            <a:r>
              <a:rPr lang="en-US" sz="2200" dirty="0">
                <a:latin typeface="+mj-lt"/>
              </a:rPr>
              <a:t>When do service or equipment orders that need to go to contracting due by?</a:t>
            </a:r>
          </a:p>
          <a:p>
            <a:pPr lvl="2"/>
            <a:r>
              <a:rPr lang="en-US" sz="2200" dirty="0">
                <a:latin typeface="+mj-lt"/>
              </a:rPr>
              <a:t>When do you cut off credit card spending at the end of the year?</a:t>
            </a:r>
          </a:p>
          <a:p>
            <a:pPr lvl="1"/>
            <a:r>
              <a:rPr lang="en-US" sz="2200" dirty="0">
                <a:latin typeface="+mj-lt"/>
              </a:rPr>
              <a:t>Stress to the PIs that the VA does not allow for carryover.  Hold them accountable for spending their funds.</a:t>
            </a:r>
          </a:p>
          <a:p>
            <a:pPr lvl="1"/>
            <a:endParaRPr lang="en-US" sz="1900" dirty="0"/>
          </a:p>
        </p:txBody>
      </p:sp>
    </p:spTree>
    <p:extLst>
      <p:ext uri="{BB962C8B-B14F-4D97-AF65-F5344CB8AC3E}">
        <p14:creationId xmlns:p14="http://schemas.microsoft.com/office/powerpoint/2010/main" val="1745736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D995-33F2-4AC8-971F-76DA3139C235}"/>
              </a:ext>
            </a:extLst>
          </p:cNvPr>
          <p:cNvSpPr>
            <a:spLocks noGrp="1"/>
          </p:cNvSpPr>
          <p:nvPr>
            <p:ph type="title"/>
          </p:nvPr>
        </p:nvSpPr>
        <p:spPr/>
        <p:txBody>
          <a:bodyPr anchor="b">
            <a:normAutofit/>
          </a:bodyPr>
          <a:lstStyle/>
          <a:p>
            <a:pPr algn="l"/>
            <a:r>
              <a:rPr lang="en-US" sz="4000" dirty="0">
                <a:solidFill>
                  <a:srgbClr val="FFFFFF"/>
                </a:solidFill>
              </a:rPr>
              <a:t>Returning Funds to ORD</a:t>
            </a:r>
          </a:p>
        </p:txBody>
      </p:sp>
      <p:sp>
        <p:nvSpPr>
          <p:cNvPr id="3" name="Content Placeholder 2">
            <a:extLst>
              <a:ext uri="{FF2B5EF4-FFF2-40B4-BE49-F238E27FC236}">
                <a16:creationId xmlns:a16="http://schemas.microsoft.com/office/drawing/2014/main" id="{A82B1815-CBAB-4C8E-8AD8-32C65D1CD1C8}"/>
              </a:ext>
            </a:extLst>
          </p:cNvPr>
          <p:cNvSpPr>
            <a:spLocks noGrp="1"/>
          </p:cNvSpPr>
          <p:nvPr>
            <p:ph idx="1"/>
          </p:nvPr>
        </p:nvSpPr>
        <p:spPr/>
        <p:txBody>
          <a:bodyPr anchor="ctr">
            <a:normAutofit/>
          </a:bodyPr>
          <a:lstStyle/>
          <a:p>
            <a:r>
              <a:rPr lang="en-US" sz="2400" dirty="0">
                <a:latin typeface="+mj-lt"/>
              </a:rPr>
              <a:t>You need to work closely with your Investigator and Program Officers to ensure proper execution of the funding provided for the project.</a:t>
            </a:r>
          </a:p>
          <a:p>
            <a:r>
              <a:rPr lang="en-US" sz="2400" dirty="0">
                <a:latin typeface="+mj-lt"/>
              </a:rPr>
              <a:t>If funding is going to have potential large carry-over amounts, you will want to return funds and possibly redistribute to another fiscal year or the end of the project.</a:t>
            </a:r>
          </a:p>
          <a:p>
            <a:r>
              <a:rPr lang="en-US" sz="2400" dirty="0">
                <a:latin typeface="+mj-lt"/>
              </a:rPr>
              <a:t>ORD will be looking at the rate of execution starting FY 21 Q3.</a:t>
            </a:r>
          </a:p>
          <a:p>
            <a:r>
              <a:rPr lang="en-US" sz="2400" dirty="0">
                <a:latin typeface="+mj-lt"/>
              </a:rPr>
              <a:t>Prior to returning funds to ORD be sure that all expenditures have been received for the Investigator’s project.  If the Investigator is retiring or leaving the VA, annual leave will be paid out.</a:t>
            </a:r>
          </a:p>
        </p:txBody>
      </p:sp>
    </p:spTree>
    <p:extLst>
      <p:ext uri="{BB962C8B-B14F-4D97-AF65-F5344CB8AC3E}">
        <p14:creationId xmlns:p14="http://schemas.microsoft.com/office/powerpoint/2010/main" val="3735568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8469-236C-40B2-B158-C659F5096A96}"/>
              </a:ext>
            </a:extLst>
          </p:cNvPr>
          <p:cNvSpPr>
            <a:spLocks noGrp="1"/>
          </p:cNvSpPr>
          <p:nvPr>
            <p:ph type="title"/>
          </p:nvPr>
        </p:nvSpPr>
        <p:spPr/>
        <p:txBody>
          <a:bodyPr anchor="b">
            <a:normAutofit/>
          </a:bodyPr>
          <a:lstStyle/>
          <a:p>
            <a:pPr algn="l"/>
            <a:r>
              <a:rPr lang="en-US" sz="4000" dirty="0">
                <a:solidFill>
                  <a:srgbClr val="FFFFFF"/>
                </a:solidFill>
              </a:rPr>
              <a:t>Tools of the Trade</a:t>
            </a:r>
          </a:p>
        </p:txBody>
      </p:sp>
      <p:sp>
        <p:nvSpPr>
          <p:cNvPr id="3" name="Content Placeholder 2">
            <a:extLst>
              <a:ext uri="{FF2B5EF4-FFF2-40B4-BE49-F238E27FC236}">
                <a16:creationId xmlns:a16="http://schemas.microsoft.com/office/drawing/2014/main" id="{791FF84E-9693-4922-8177-370A7F4A1FF6}"/>
              </a:ext>
            </a:extLst>
          </p:cNvPr>
          <p:cNvSpPr>
            <a:spLocks noGrp="1"/>
          </p:cNvSpPr>
          <p:nvPr>
            <p:ph idx="1"/>
          </p:nvPr>
        </p:nvSpPr>
        <p:spPr/>
        <p:txBody>
          <a:bodyPr anchor="ctr">
            <a:normAutofit fontScale="62500" lnSpcReduction="20000"/>
          </a:bodyPr>
          <a:lstStyle/>
          <a:p>
            <a:r>
              <a:rPr lang="en-US" sz="3200" dirty="0" err="1">
                <a:latin typeface="+mj-lt"/>
              </a:rPr>
              <a:t>WinRMS</a:t>
            </a:r>
            <a:r>
              <a:rPr lang="en-US" sz="3200" dirty="0">
                <a:latin typeface="+mj-lt"/>
              </a:rPr>
              <a:t> (JRMS) – ORD Provided</a:t>
            </a:r>
          </a:p>
          <a:p>
            <a:r>
              <a:rPr lang="en-US" sz="3200" dirty="0">
                <a:latin typeface="+mj-lt"/>
              </a:rPr>
              <a:t>VSSC – Fiscal report</a:t>
            </a:r>
          </a:p>
          <a:p>
            <a:pPr lvl="1"/>
            <a:r>
              <a:rPr lang="en-US" sz="3000" dirty="0">
                <a:hlinkClick r:id="rId2"/>
              </a:rPr>
              <a:t>http://vssc.med.va.gov/</a:t>
            </a:r>
            <a:endParaRPr lang="en-US" sz="3000" dirty="0"/>
          </a:p>
          <a:p>
            <a:pPr lvl="1"/>
            <a:r>
              <a:rPr lang="en-US" sz="2800" dirty="0"/>
              <a:t>Status of Allowance – Can also obtain from Fiscal Office.  Balance FCPs to FMS.</a:t>
            </a:r>
          </a:p>
          <a:p>
            <a:pPr lvl="1"/>
            <a:r>
              <a:rPr lang="en-US" sz="2800" dirty="0"/>
              <a:t>F20 – Daily Activity Reports</a:t>
            </a:r>
          </a:p>
          <a:p>
            <a:pPr lvl="1"/>
            <a:r>
              <a:rPr lang="en-US" sz="2800" dirty="0"/>
              <a:t>Open Obligation Reports</a:t>
            </a:r>
          </a:p>
          <a:p>
            <a:r>
              <a:rPr lang="en-US" sz="3200" dirty="0">
                <a:latin typeface="+mj-lt"/>
              </a:rPr>
              <a:t>AACS – TDAs, VERA </a:t>
            </a:r>
          </a:p>
          <a:p>
            <a:pPr lvl="1"/>
            <a:r>
              <a:rPr lang="en-US" sz="3000" dirty="0">
                <a:hlinkClick r:id="rId3"/>
              </a:rPr>
              <a:t>https://vhaarcweb401n1.arc.va.gov/AACSHome/</a:t>
            </a:r>
            <a:endParaRPr lang="en-US" sz="3000" dirty="0">
              <a:latin typeface="+mj-lt"/>
            </a:endParaRPr>
          </a:p>
          <a:p>
            <a:r>
              <a:rPr lang="en-US" sz="3200" dirty="0">
                <a:latin typeface="+mj-lt"/>
              </a:rPr>
              <a:t>VISTA – Running Balances and expenditures</a:t>
            </a:r>
          </a:p>
          <a:p>
            <a:pPr lvl="1"/>
            <a:r>
              <a:rPr lang="en-US" sz="3000" dirty="0">
                <a:latin typeface="+mj-lt"/>
              </a:rPr>
              <a:t>Must get appropriate menus and keys</a:t>
            </a:r>
          </a:p>
          <a:p>
            <a:pPr lvl="2"/>
            <a:r>
              <a:rPr lang="en-US" sz="2800" dirty="0" err="1">
                <a:latin typeface="+mj-lt"/>
              </a:rPr>
              <a:t>Eg.</a:t>
            </a:r>
            <a:r>
              <a:rPr lang="en-US" sz="2800" dirty="0">
                <a:latin typeface="+mj-lt"/>
              </a:rPr>
              <a:t> Billing – PRCA Billing</a:t>
            </a:r>
          </a:p>
          <a:p>
            <a:r>
              <a:rPr lang="en-US" sz="3200" dirty="0">
                <a:latin typeface="+mj-lt"/>
              </a:rPr>
              <a:t>RAFT – Investigator Pink Sheets, Funding Reports </a:t>
            </a:r>
          </a:p>
          <a:p>
            <a:pPr lvl="1"/>
            <a:r>
              <a:rPr lang="en-US" sz="3000" dirty="0">
                <a:latin typeface="+mj-lt"/>
                <a:hlinkClick r:id="rId4"/>
              </a:rPr>
              <a:t>https://raft.research.va.gov/RAFT/</a:t>
            </a:r>
            <a:endParaRPr lang="en-US" sz="3000" dirty="0">
              <a:latin typeface="+mj-lt"/>
            </a:endParaRPr>
          </a:p>
          <a:p>
            <a:pPr marL="0" indent="0">
              <a:buNone/>
            </a:pPr>
            <a:endParaRPr lang="en-US" sz="2000" dirty="0"/>
          </a:p>
        </p:txBody>
      </p:sp>
    </p:spTree>
    <p:extLst>
      <p:ext uri="{BB962C8B-B14F-4D97-AF65-F5344CB8AC3E}">
        <p14:creationId xmlns:p14="http://schemas.microsoft.com/office/powerpoint/2010/main" val="52893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032C-D065-4FB5-8A53-7ABEA54A79EB}"/>
              </a:ext>
            </a:extLst>
          </p:cNvPr>
          <p:cNvSpPr>
            <a:spLocks noGrp="1"/>
          </p:cNvSpPr>
          <p:nvPr>
            <p:ph type="title"/>
          </p:nvPr>
        </p:nvSpPr>
        <p:spPr/>
        <p:txBody>
          <a:bodyPr/>
          <a:lstStyle/>
          <a:p>
            <a:r>
              <a:rPr lang="en-US" dirty="0"/>
              <a:t>Managing Finances at the Project Level</a:t>
            </a:r>
          </a:p>
        </p:txBody>
      </p:sp>
      <p:sp>
        <p:nvSpPr>
          <p:cNvPr id="3" name="Content Placeholder 2">
            <a:extLst>
              <a:ext uri="{FF2B5EF4-FFF2-40B4-BE49-F238E27FC236}">
                <a16:creationId xmlns:a16="http://schemas.microsoft.com/office/drawing/2014/main" id="{4AC9D815-9471-48D7-A63F-3615984D01E3}"/>
              </a:ext>
            </a:extLst>
          </p:cNvPr>
          <p:cNvSpPr>
            <a:spLocks noGrp="1"/>
          </p:cNvSpPr>
          <p:nvPr>
            <p:ph idx="1"/>
          </p:nvPr>
        </p:nvSpPr>
        <p:spPr/>
        <p:txBody>
          <a:bodyPr>
            <a:normAutofit/>
          </a:bodyPr>
          <a:lstStyle/>
          <a:p>
            <a:pPr marL="0" indent="0">
              <a:buNone/>
            </a:pPr>
            <a:r>
              <a:rPr lang="en-US" sz="2400" b="1" dirty="0"/>
              <a:t>Poll 2:  What program do you use to manage finances at the project level</a:t>
            </a:r>
            <a:r>
              <a:rPr lang="en-US" sz="2400" b="1"/>
              <a:t>? </a:t>
            </a:r>
            <a:endParaRPr lang="en-US" sz="2400" b="1" dirty="0"/>
          </a:p>
          <a:p>
            <a:pPr>
              <a:spcBef>
                <a:spcPts val="0"/>
              </a:spcBef>
              <a:spcAft>
                <a:spcPts val="0"/>
              </a:spcAft>
            </a:pPr>
            <a:endParaRPr lang="en-US" dirty="0"/>
          </a:p>
          <a:p>
            <a:pPr marL="457200" indent="-457200">
              <a:lnSpc>
                <a:spcPct val="105000"/>
              </a:lnSpc>
              <a:spcBef>
                <a:spcPts val="0"/>
              </a:spcBef>
              <a:buFont typeface="+mj-lt"/>
              <a:buAutoNum type="alphaUcPeriod"/>
            </a:pPr>
            <a:r>
              <a:rPr lang="en-US" sz="2400" dirty="0" err="1">
                <a:latin typeface="Calibri" panose="020F0502020204030204" pitchFamily="34" charset="0"/>
                <a:ea typeface="Times New Roman" panose="02020603050405020304" pitchFamily="18" charset="0"/>
              </a:rPr>
              <a:t>WinRMS</a:t>
            </a:r>
            <a:r>
              <a:rPr lang="en-US" sz="2400" dirty="0">
                <a:latin typeface="Calibri" panose="020F0502020204030204" pitchFamily="34" charset="0"/>
                <a:ea typeface="Times New Roman" panose="02020603050405020304" pitchFamily="18" charset="0"/>
              </a:rPr>
              <a:t>/RMS/JRMS</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Excel</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err="1">
                <a:latin typeface="Calibri" panose="020F0502020204030204" pitchFamily="34" charset="0"/>
                <a:ea typeface="Times New Roman" panose="02020603050405020304" pitchFamily="18" charset="0"/>
              </a:rPr>
              <a:t>Quickbooks</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VISTA</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buFont typeface="+mj-lt"/>
              <a:buAutoNum type="alphaUcPeriod"/>
            </a:pPr>
            <a:r>
              <a:rPr lang="en-US" sz="2400" dirty="0">
                <a:latin typeface="Calibri" panose="020F0502020204030204" pitchFamily="34" charset="0"/>
                <a:ea typeface="Times New Roman" panose="02020603050405020304" pitchFamily="18" charset="0"/>
              </a:rPr>
              <a:t>FMS</a:t>
            </a:r>
            <a:endParaRPr lang="en-US" sz="2400" dirty="0">
              <a:latin typeface="Calibri" panose="020F0502020204030204" pitchFamily="34" charset="0"/>
              <a:ea typeface="Calibri" panose="020F0502020204030204" pitchFamily="34" charset="0"/>
            </a:endParaRPr>
          </a:p>
          <a:p>
            <a:pPr marL="457200" indent="-457200">
              <a:lnSpc>
                <a:spcPct val="105000"/>
              </a:lnSpc>
              <a:spcBef>
                <a:spcPts val="0"/>
              </a:spcBef>
              <a:spcAft>
                <a:spcPts val="800"/>
              </a:spcAft>
              <a:buFont typeface="+mj-lt"/>
              <a:buAutoNum type="alphaUcPeriod"/>
            </a:pPr>
            <a:r>
              <a:rPr lang="en-US" sz="2400" dirty="0">
                <a:latin typeface="Calibri" panose="020F0502020204030204" pitchFamily="34" charset="0"/>
                <a:ea typeface="Times New Roman" panose="02020603050405020304" pitchFamily="18" charset="0"/>
              </a:rPr>
              <a:t>Other (indicate program in chat box)</a:t>
            </a:r>
            <a:endParaRPr lang="en-US" sz="2400" dirty="0">
              <a:latin typeface="Calibri" panose="020F0502020204030204" pitchFamily="34" charset="0"/>
              <a:ea typeface="Calibri" panose="020F0502020204030204" pitchFamily="34" charset="0"/>
            </a:endParaRPr>
          </a:p>
          <a:p>
            <a:pPr marL="0" indent="0">
              <a:buNone/>
            </a:pPr>
            <a:endParaRPr lang="en-US" sz="2400" b="1" dirty="0"/>
          </a:p>
        </p:txBody>
      </p:sp>
      <p:sp>
        <p:nvSpPr>
          <p:cNvPr id="4" name="Text Placeholder 3">
            <a:extLst>
              <a:ext uri="{FF2B5EF4-FFF2-40B4-BE49-F238E27FC236}">
                <a16:creationId xmlns:a16="http://schemas.microsoft.com/office/drawing/2014/main" id="{B62181E6-EB4C-4ED5-A364-9EFAEA50D40F}"/>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93A529E3-4FE0-4D03-91C6-E8C5656B910C}"/>
              </a:ext>
            </a:extLst>
          </p:cNvPr>
          <p:cNvSpPr>
            <a:spLocks noGrp="1"/>
          </p:cNvSpPr>
          <p:nvPr>
            <p:ph type="sldNum" sz="quarter" idx="12"/>
          </p:nvPr>
        </p:nvSpPr>
        <p:spPr/>
        <p:txBody>
          <a:bodyPr/>
          <a:lstStyle/>
          <a:p>
            <a:fld id="{670A9334-4E67-F94F-A05E-0CE8B74A054E}" type="slidenum">
              <a:rPr lang="en-US" smtClean="0"/>
              <a:t>4</a:t>
            </a:fld>
            <a:endParaRPr lang="en-US"/>
          </a:p>
        </p:txBody>
      </p:sp>
    </p:spTree>
    <p:extLst>
      <p:ext uri="{BB962C8B-B14F-4D97-AF65-F5344CB8AC3E}">
        <p14:creationId xmlns:p14="http://schemas.microsoft.com/office/powerpoint/2010/main" val="2022184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F61B-FF1F-47D6-A545-2EF0F2A5301A}"/>
              </a:ext>
            </a:extLst>
          </p:cNvPr>
          <p:cNvSpPr>
            <a:spLocks noGrp="1"/>
          </p:cNvSpPr>
          <p:nvPr>
            <p:ph type="title"/>
          </p:nvPr>
        </p:nvSpPr>
        <p:spPr/>
        <p:txBody>
          <a:bodyPr anchor="b">
            <a:normAutofit/>
          </a:bodyPr>
          <a:lstStyle/>
          <a:p>
            <a:pPr algn="r"/>
            <a:r>
              <a:rPr lang="en-US" sz="4000">
                <a:solidFill>
                  <a:srgbClr val="FFFFFF"/>
                </a:solidFill>
              </a:rPr>
              <a:t>WinRMS</a:t>
            </a:r>
          </a:p>
        </p:txBody>
      </p:sp>
      <p:sp>
        <p:nvSpPr>
          <p:cNvPr id="3" name="Content Placeholder 2">
            <a:extLst>
              <a:ext uri="{FF2B5EF4-FFF2-40B4-BE49-F238E27FC236}">
                <a16:creationId xmlns:a16="http://schemas.microsoft.com/office/drawing/2014/main" id="{48FC701A-747D-4CB1-9FBA-C574C7226A7F}"/>
              </a:ext>
            </a:extLst>
          </p:cNvPr>
          <p:cNvSpPr>
            <a:spLocks noGrp="1"/>
          </p:cNvSpPr>
          <p:nvPr>
            <p:ph idx="1"/>
          </p:nvPr>
        </p:nvSpPr>
        <p:spPr>
          <a:xfrm>
            <a:off x="838200" y="1119789"/>
            <a:ext cx="10515600" cy="4818857"/>
          </a:xfrm>
        </p:spPr>
        <p:txBody>
          <a:bodyPr anchor="ctr">
            <a:noAutofit/>
          </a:bodyPr>
          <a:lstStyle/>
          <a:p>
            <a:r>
              <a:rPr lang="en-US" sz="2000" dirty="0" err="1">
                <a:latin typeface="+mj-lt"/>
              </a:rPr>
              <a:t>WinRMS</a:t>
            </a:r>
            <a:r>
              <a:rPr lang="en-US" sz="2000" dirty="0">
                <a:latin typeface="+mj-lt"/>
              </a:rPr>
              <a:t> is a web-based computer software designed to assist VA Research Field Offices in administering VA research funds. It is available to all VA Research Field Offices at no charge; many, but not all VA research programs use </a:t>
            </a:r>
            <a:r>
              <a:rPr lang="en-US" sz="2000" dirty="0" err="1">
                <a:latin typeface="+mj-lt"/>
              </a:rPr>
              <a:t>WinRMS</a:t>
            </a:r>
            <a:r>
              <a:rPr lang="en-US" sz="2000" dirty="0">
                <a:latin typeface="+mj-lt"/>
              </a:rPr>
              <a:t>. </a:t>
            </a:r>
          </a:p>
          <a:p>
            <a:r>
              <a:rPr lang="en-US" sz="2000" dirty="0" err="1">
                <a:latin typeface="+mj-lt"/>
              </a:rPr>
              <a:t>WinRMS</a:t>
            </a:r>
            <a:r>
              <a:rPr lang="en-US" sz="2000" dirty="0">
                <a:latin typeface="+mj-lt"/>
              </a:rPr>
              <a:t> interfaces with </a:t>
            </a:r>
            <a:r>
              <a:rPr lang="en-US" sz="2000" dirty="0" err="1">
                <a:latin typeface="+mj-lt"/>
              </a:rPr>
              <a:t>VistA</a:t>
            </a:r>
            <a:r>
              <a:rPr lang="en-US" sz="2000" dirty="0">
                <a:latin typeface="+mj-lt"/>
              </a:rPr>
              <a:t> to extract accounting information related to personnel salaries, purchase orders (including inter-agency personnel agreements), cost transfers, and other transactions recorded within </a:t>
            </a:r>
            <a:r>
              <a:rPr lang="en-US" sz="2000" dirty="0" err="1">
                <a:latin typeface="+mj-lt"/>
              </a:rPr>
              <a:t>VistA</a:t>
            </a:r>
            <a:r>
              <a:rPr lang="en-US" sz="2000" dirty="0">
                <a:latin typeface="+mj-lt"/>
              </a:rPr>
              <a:t>. </a:t>
            </a:r>
          </a:p>
          <a:p>
            <a:r>
              <a:rPr lang="en-US" sz="2000" dirty="0" err="1">
                <a:latin typeface="+mj-lt"/>
              </a:rPr>
              <a:t>WinRMS</a:t>
            </a:r>
            <a:r>
              <a:rPr lang="en-US" sz="2000" dirty="0">
                <a:latin typeface="+mj-lt"/>
              </a:rPr>
              <a:t> is also an excellent resource for identifying accounting errors in research project budgets (e.g., when an employee is not paid correctly, purchase orders are erroneously charged to your cost centers/FCPs). </a:t>
            </a:r>
            <a:r>
              <a:rPr lang="en-US" sz="2000" dirty="0" err="1">
                <a:latin typeface="+mj-lt"/>
              </a:rPr>
              <a:t>WinRMS</a:t>
            </a:r>
            <a:r>
              <a:rPr lang="en-US" sz="2000" dirty="0">
                <a:latin typeface="+mj-lt"/>
              </a:rPr>
              <a:t> is incredibly cumbersome to set up, but once all the data are entered, it can be an asset for your accounting staff and can run expense reports for your investigators by grant. </a:t>
            </a:r>
          </a:p>
          <a:p>
            <a:r>
              <a:rPr lang="en-US" sz="2000" dirty="0">
                <a:latin typeface="+mj-lt"/>
              </a:rPr>
              <a:t>If you are interested in learning more about the </a:t>
            </a:r>
            <a:r>
              <a:rPr lang="en-US" sz="2000" dirty="0" err="1">
                <a:latin typeface="+mj-lt"/>
              </a:rPr>
              <a:t>WinRMS</a:t>
            </a:r>
            <a:r>
              <a:rPr lang="en-US" sz="2000" dirty="0">
                <a:latin typeface="+mj-lt"/>
              </a:rPr>
              <a:t> system, please contact Antonio Laracuente.  We would be happy to assist you in installing the program at your facility.</a:t>
            </a:r>
          </a:p>
        </p:txBody>
      </p:sp>
    </p:spTree>
    <p:extLst>
      <p:ext uri="{BB962C8B-B14F-4D97-AF65-F5344CB8AC3E}">
        <p14:creationId xmlns:p14="http://schemas.microsoft.com/office/powerpoint/2010/main" val="559731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D36A-A7A5-4D81-B110-41681137870A}"/>
              </a:ext>
            </a:extLst>
          </p:cNvPr>
          <p:cNvSpPr>
            <a:spLocks noGrp="1"/>
          </p:cNvSpPr>
          <p:nvPr>
            <p:ph type="title"/>
          </p:nvPr>
        </p:nvSpPr>
        <p:spPr/>
        <p:txBody>
          <a:bodyPr anchor="b">
            <a:normAutofit/>
          </a:bodyPr>
          <a:lstStyle/>
          <a:p>
            <a:pPr algn="l"/>
            <a:r>
              <a:rPr lang="en-US" sz="4000" dirty="0">
                <a:solidFill>
                  <a:srgbClr val="FFFFFF"/>
                </a:solidFill>
              </a:rPr>
              <a:t>Summary</a:t>
            </a:r>
          </a:p>
        </p:txBody>
      </p:sp>
      <p:sp>
        <p:nvSpPr>
          <p:cNvPr id="3" name="Content Placeholder 2">
            <a:extLst>
              <a:ext uri="{FF2B5EF4-FFF2-40B4-BE49-F238E27FC236}">
                <a16:creationId xmlns:a16="http://schemas.microsoft.com/office/drawing/2014/main" id="{7C4D8A61-FA8A-458A-AF0A-1AC7F4009F37}"/>
              </a:ext>
            </a:extLst>
          </p:cNvPr>
          <p:cNvSpPr>
            <a:spLocks noGrp="1"/>
          </p:cNvSpPr>
          <p:nvPr>
            <p:ph idx="1"/>
          </p:nvPr>
        </p:nvSpPr>
        <p:spPr/>
        <p:txBody>
          <a:bodyPr anchor="ctr">
            <a:normAutofit/>
          </a:bodyPr>
          <a:lstStyle/>
          <a:p>
            <a:r>
              <a:rPr lang="en-US" sz="2800" dirty="0">
                <a:latin typeface="+mj-lt"/>
              </a:rPr>
              <a:t>Utilize Tools</a:t>
            </a:r>
          </a:p>
          <a:p>
            <a:r>
              <a:rPr lang="en-US" sz="2800" dirty="0">
                <a:latin typeface="+mj-lt"/>
              </a:rPr>
              <a:t>Communicate with Centers and PIs</a:t>
            </a:r>
          </a:p>
          <a:p>
            <a:r>
              <a:rPr lang="en-US" sz="2800" dirty="0">
                <a:latin typeface="+mj-lt"/>
              </a:rPr>
              <a:t>Communicate with ORD</a:t>
            </a:r>
          </a:p>
          <a:p>
            <a:r>
              <a:rPr lang="en-US" sz="2800" dirty="0">
                <a:latin typeface="+mj-lt"/>
              </a:rPr>
              <a:t>Build Relationships with Budget and Accounting</a:t>
            </a:r>
          </a:p>
          <a:p>
            <a:r>
              <a:rPr lang="en-US" sz="2800" dirty="0">
                <a:latin typeface="+mj-lt"/>
              </a:rPr>
              <a:t>Stay on top of the budget as it can easily get away from you</a:t>
            </a:r>
          </a:p>
          <a:p>
            <a:r>
              <a:rPr lang="en-US" sz="2800" dirty="0">
                <a:latin typeface="+mj-lt"/>
              </a:rPr>
              <a:t>Ask Questions</a:t>
            </a:r>
          </a:p>
          <a:p>
            <a:r>
              <a:rPr lang="en-US" sz="2800" dirty="0">
                <a:latin typeface="+mj-lt"/>
              </a:rPr>
              <a:t>Listen to the next session that focuses on actual implementation of allocations, expenditures and reimbursables</a:t>
            </a:r>
          </a:p>
          <a:p>
            <a:endParaRPr lang="en-US" sz="2000" dirty="0"/>
          </a:p>
        </p:txBody>
      </p:sp>
    </p:spTree>
    <p:extLst>
      <p:ext uri="{BB962C8B-B14F-4D97-AF65-F5344CB8AC3E}">
        <p14:creationId xmlns:p14="http://schemas.microsoft.com/office/powerpoint/2010/main" val="3102939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CDCC-952B-40CE-836F-FDF0459CF29D}"/>
              </a:ext>
            </a:extLst>
          </p:cNvPr>
          <p:cNvSpPr>
            <a:spLocks noGrp="1"/>
          </p:cNvSpPr>
          <p:nvPr>
            <p:ph type="title"/>
          </p:nvPr>
        </p:nvSpPr>
        <p:spPr>
          <a:xfrm>
            <a:off x="838200" y="2240090"/>
            <a:ext cx="10515600" cy="1536779"/>
          </a:xfrm>
        </p:spPr>
        <p:txBody>
          <a:bodyPr>
            <a:noAutofit/>
          </a:bodyPr>
          <a:lstStyle/>
          <a:p>
            <a:r>
              <a:rPr lang="en-US" sz="6600" dirty="0">
                <a:solidFill>
                  <a:schemeClr val="tx1"/>
                </a:solidFill>
              </a:rPr>
              <a:t>Questions ????????</a:t>
            </a:r>
          </a:p>
        </p:txBody>
      </p:sp>
    </p:spTree>
    <p:extLst>
      <p:ext uri="{BB962C8B-B14F-4D97-AF65-F5344CB8AC3E}">
        <p14:creationId xmlns:p14="http://schemas.microsoft.com/office/powerpoint/2010/main" val="2145663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5867-FC9F-4612-BBA8-011A626A1F7D}"/>
              </a:ext>
            </a:extLst>
          </p:cNvPr>
          <p:cNvSpPr>
            <a:spLocks noGrp="1"/>
          </p:cNvSpPr>
          <p:nvPr>
            <p:ph type="title"/>
          </p:nvPr>
        </p:nvSpPr>
        <p:spPr/>
        <p:txBody>
          <a:bodyPr/>
          <a:lstStyle/>
          <a:p>
            <a:r>
              <a:rPr lang="en-US" dirty="0"/>
              <a:t>Registering for Part 2 and Availability of Recording</a:t>
            </a:r>
          </a:p>
        </p:txBody>
      </p:sp>
      <p:sp>
        <p:nvSpPr>
          <p:cNvPr id="3" name="Content Placeholder 2">
            <a:extLst>
              <a:ext uri="{FF2B5EF4-FFF2-40B4-BE49-F238E27FC236}">
                <a16:creationId xmlns:a16="http://schemas.microsoft.com/office/drawing/2014/main" id="{018DF0BE-AC0E-48E2-BBE9-81CBFAE4E408}"/>
              </a:ext>
            </a:extLst>
          </p:cNvPr>
          <p:cNvSpPr>
            <a:spLocks noGrp="1"/>
          </p:cNvSpPr>
          <p:nvPr>
            <p:ph idx="1"/>
          </p:nvPr>
        </p:nvSpPr>
        <p:spPr>
          <a:xfrm>
            <a:off x="838199" y="1133857"/>
            <a:ext cx="10664687" cy="4818857"/>
          </a:xfrm>
        </p:spPr>
        <p:txBody>
          <a:bodyPr/>
          <a:lstStyle/>
          <a:p>
            <a:pPr marL="457200" indent="-457200"/>
            <a:r>
              <a:rPr lang="en-US" sz="2400" dirty="0"/>
              <a:t>Register for VA Research Budget Management – Part 2, scheduled for Thursday, February 25</a:t>
            </a:r>
            <a:r>
              <a:rPr lang="en-US" sz="2400" baseline="30000" dirty="0"/>
              <a:t>th</a:t>
            </a:r>
            <a:r>
              <a:rPr lang="en-US" sz="2400" dirty="0"/>
              <a:t>, 2021 here: </a:t>
            </a:r>
            <a:r>
              <a:rPr lang="en-US" sz="2400" dirty="0">
                <a:hlinkClick r:id="rId2"/>
              </a:rPr>
              <a:t>https://veteransaffairs.webex.com/veteransaffairs/onstage/g.php?MTID=e88f8b2959bfbcf7e2edda92d2b7f7c94</a:t>
            </a:r>
            <a:endParaRPr lang="en-US" sz="2400" dirty="0"/>
          </a:p>
          <a:p>
            <a:pPr marL="457200" indent="-457200"/>
            <a:r>
              <a:rPr lang="en-US" sz="2400" dirty="0"/>
              <a:t>A recording of this session and the associated handouts will be available on ORPP&amp;E’s Education and Training website approximately one-week post-webinar</a:t>
            </a:r>
          </a:p>
          <a:p>
            <a:pPr marL="457200" indent="-457200"/>
            <a:r>
              <a:rPr lang="en-US" sz="2400" dirty="0"/>
              <a:t>An archive of all ORPP&amp;E-hosted webinars can be found here:  </a:t>
            </a:r>
            <a:r>
              <a:rPr lang="en-US" sz="2400" dirty="0">
                <a:hlinkClick r:id="rId3"/>
              </a:rPr>
              <a:t>https://www.research.va.gov/programs/orppe/education/webinars/archives.cfm</a:t>
            </a:r>
            <a:endParaRPr lang="en-US" sz="2400" dirty="0"/>
          </a:p>
        </p:txBody>
      </p:sp>
    </p:spTree>
    <p:extLst>
      <p:ext uri="{BB962C8B-B14F-4D97-AF65-F5344CB8AC3E}">
        <p14:creationId xmlns:p14="http://schemas.microsoft.com/office/powerpoint/2010/main" val="224576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B4E8-0A04-45F3-9848-4F41E540D4AD}"/>
              </a:ext>
            </a:extLst>
          </p:cNvPr>
          <p:cNvSpPr>
            <a:spLocks noGrp="1"/>
          </p:cNvSpPr>
          <p:nvPr>
            <p:ph type="title"/>
          </p:nvPr>
        </p:nvSpPr>
        <p:spPr/>
        <p:txBody>
          <a:bodyPr anchor="b">
            <a:normAutofit/>
          </a:bodyPr>
          <a:lstStyle/>
          <a:p>
            <a:pPr algn="l"/>
            <a:r>
              <a:rPr lang="en-US" sz="4000" dirty="0">
                <a:solidFill>
                  <a:srgbClr val="FFFFFF"/>
                </a:solidFill>
              </a:rPr>
              <a:t>Commitment to the Enterprise</a:t>
            </a:r>
          </a:p>
        </p:txBody>
      </p:sp>
      <p:sp>
        <p:nvSpPr>
          <p:cNvPr id="3" name="Content Placeholder 2">
            <a:extLst>
              <a:ext uri="{FF2B5EF4-FFF2-40B4-BE49-F238E27FC236}">
                <a16:creationId xmlns:a16="http://schemas.microsoft.com/office/drawing/2014/main" id="{322F8AC7-2DE8-4988-9E35-7FB9CF22AD7B}"/>
              </a:ext>
            </a:extLst>
          </p:cNvPr>
          <p:cNvSpPr>
            <a:spLocks noGrp="1"/>
          </p:cNvSpPr>
          <p:nvPr>
            <p:ph idx="1"/>
          </p:nvPr>
        </p:nvSpPr>
        <p:spPr/>
        <p:txBody>
          <a:bodyPr anchor="ctr">
            <a:normAutofit/>
          </a:bodyPr>
          <a:lstStyle/>
          <a:p>
            <a:r>
              <a:rPr lang="en-US" sz="3000" dirty="0"/>
              <a:t>Over the years, ORD has allowed each station to independently manage the budgets allocated to facilities.  Recent rescissions in appropriations have made ORD relook at how things operate.  One major factor to consider is how effective management of funding at the local facility impacts the overall appropriation.  </a:t>
            </a:r>
          </a:p>
          <a:p>
            <a:r>
              <a:rPr lang="en-US" sz="3000" dirty="0"/>
              <a:t>We need a culture change: “SPEND the MONEY you GET in the Year you get it!”</a:t>
            </a:r>
          </a:p>
        </p:txBody>
      </p:sp>
      <p:sp>
        <p:nvSpPr>
          <p:cNvPr id="7" name="Text Placeholder 6">
            <a:extLst>
              <a:ext uri="{FF2B5EF4-FFF2-40B4-BE49-F238E27FC236}">
                <a16:creationId xmlns:a16="http://schemas.microsoft.com/office/drawing/2014/main" id="{CF3CFE84-DA5D-4E1A-B262-38FB19EDD56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2955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53AF-96C4-4D8A-9EB9-32A98F53F19C}"/>
              </a:ext>
            </a:extLst>
          </p:cNvPr>
          <p:cNvSpPr>
            <a:spLocks noGrp="1"/>
          </p:cNvSpPr>
          <p:nvPr>
            <p:ph type="title"/>
          </p:nvPr>
        </p:nvSpPr>
        <p:spPr/>
        <p:txBody>
          <a:bodyPr anchor="b">
            <a:normAutofit/>
          </a:bodyPr>
          <a:lstStyle/>
          <a:p>
            <a:pPr algn="l"/>
            <a:r>
              <a:rPr lang="en-US" sz="4000" dirty="0">
                <a:solidFill>
                  <a:srgbClr val="FFFFFF"/>
                </a:solidFill>
              </a:rPr>
              <a:t>How do we go about this</a:t>
            </a:r>
          </a:p>
        </p:txBody>
      </p:sp>
      <p:sp>
        <p:nvSpPr>
          <p:cNvPr id="3" name="Content Placeholder 2">
            <a:extLst>
              <a:ext uri="{FF2B5EF4-FFF2-40B4-BE49-F238E27FC236}">
                <a16:creationId xmlns:a16="http://schemas.microsoft.com/office/drawing/2014/main" id="{1C84A7BD-C6C8-4F7A-8A58-DE68EB5787C0}"/>
              </a:ext>
            </a:extLst>
          </p:cNvPr>
          <p:cNvSpPr>
            <a:spLocks noGrp="1"/>
          </p:cNvSpPr>
          <p:nvPr>
            <p:ph idx="1"/>
          </p:nvPr>
        </p:nvSpPr>
        <p:spPr/>
        <p:txBody>
          <a:bodyPr anchor="ctr">
            <a:noAutofit/>
          </a:bodyPr>
          <a:lstStyle/>
          <a:p>
            <a:r>
              <a:rPr lang="en-US" sz="2400" dirty="0"/>
              <a:t>Notify investigators that Carryover is no longer acceptable – </a:t>
            </a:r>
            <a:r>
              <a:rPr lang="en-US" sz="2400" b="1" dirty="0">
                <a:solidFill>
                  <a:srgbClr val="FF0000"/>
                </a:solidFill>
              </a:rPr>
              <a:t>money is expended in the year allocated (think 1 year money)</a:t>
            </a:r>
          </a:p>
          <a:p>
            <a:r>
              <a:rPr lang="en-US" sz="2400" dirty="0"/>
              <a:t>Work closely with investigators and if spending execution is not occurring, then contact the ORD/Service project officer to determine solutions (PMO)</a:t>
            </a:r>
          </a:p>
          <a:p>
            <a:r>
              <a:rPr lang="en-US" sz="2400" dirty="0"/>
              <a:t>Plan ahead and send money back before the end of Q3</a:t>
            </a:r>
          </a:p>
          <a:p>
            <a:r>
              <a:rPr lang="en-US" sz="2400" dirty="0"/>
              <a:t>Utilize existing financial software and tools to manage budgets</a:t>
            </a:r>
          </a:p>
          <a:p>
            <a:r>
              <a:rPr lang="en-US" sz="2400" dirty="0"/>
              <a:t>Understand the money cycle and who is responsible</a:t>
            </a:r>
          </a:p>
          <a:p>
            <a:r>
              <a:rPr lang="en-US" sz="2400" dirty="0"/>
              <a:t>Accountability – Research Offices will be held to a higher standard effective FY 21</a:t>
            </a:r>
          </a:p>
          <a:p>
            <a:r>
              <a:rPr lang="en-US" sz="2400" dirty="0"/>
              <a:t>Read the Dunlow notifications carefully</a:t>
            </a:r>
          </a:p>
        </p:txBody>
      </p:sp>
      <p:sp>
        <p:nvSpPr>
          <p:cNvPr id="4" name="Text Placeholder 3">
            <a:extLst>
              <a:ext uri="{FF2B5EF4-FFF2-40B4-BE49-F238E27FC236}">
                <a16:creationId xmlns:a16="http://schemas.microsoft.com/office/drawing/2014/main" id="{266EB2BA-7F0D-4D4B-BBF3-449D846B2FF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0078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06F7-8E11-4BBA-8693-C2F479431EB0}"/>
              </a:ext>
            </a:extLst>
          </p:cNvPr>
          <p:cNvSpPr>
            <a:spLocks noGrp="1"/>
          </p:cNvSpPr>
          <p:nvPr>
            <p:ph type="title"/>
          </p:nvPr>
        </p:nvSpPr>
        <p:spPr/>
        <p:txBody>
          <a:bodyPr anchor="b">
            <a:normAutofit/>
          </a:bodyPr>
          <a:lstStyle/>
          <a:p>
            <a:pPr algn="l"/>
            <a:r>
              <a:rPr lang="en-US" sz="3700" dirty="0">
                <a:solidFill>
                  <a:srgbClr val="FFFFFF"/>
                </a:solidFill>
              </a:rPr>
              <a:t>The Money Cycle Responsibilities</a:t>
            </a:r>
          </a:p>
        </p:txBody>
      </p:sp>
      <p:sp>
        <p:nvSpPr>
          <p:cNvPr id="3" name="Content Placeholder 2">
            <a:extLst>
              <a:ext uri="{FF2B5EF4-FFF2-40B4-BE49-F238E27FC236}">
                <a16:creationId xmlns:a16="http://schemas.microsoft.com/office/drawing/2014/main" id="{AC0FE80A-53C0-4A8F-A219-120D8EE120CC}"/>
              </a:ext>
            </a:extLst>
          </p:cNvPr>
          <p:cNvSpPr>
            <a:spLocks noGrp="1"/>
          </p:cNvSpPr>
          <p:nvPr>
            <p:ph idx="1"/>
          </p:nvPr>
        </p:nvSpPr>
        <p:spPr>
          <a:xfrm>
            <a:off x="838200" y="1227932"/>
            <a:ext cx="10515600" cy="4818857"/>
          </a:xfrm>
        </p:spPr>
        <p:txBody>
          <a:bodyPr anchor="ctr">
            <a:normAutofit fontScale="92500"/>
          </a:bodyPr>
          <a:lstStyle/>
          <a:p>
            <a:r>
              <a:rPr lang="en-US" sz="2800" dirty="0"/>
              <a:t>ORD will hold the Research Offices accountable for execution.</a:t>
            </a:r>
          </a:p>
          <a:p>
            <a:r>
              <a:rPr lang="en-US" sz="2800" dirty="0"/>
              <a:t>Research Offices should work closely with the investigators and Center administrative staff to ensure execution.</a:t>
            </a:r>
          </a:p>
          <a:p>
            <a:r>
              <a:rPr lang="en-US" sz="2800" dirty="0"/>
              <a:t>Centers need to notify Research Office staff when additional funding is requested or offered by ORD Services prior to accepting funds.</a:t>
            </a:r>
          </a:p>
          <a:p>
            <a:r>
              <a:rPr lang="en-US" sz="2800" dirty="0"/>
              <a:t>Research Office needs to determine how additional funding impacts carryover.</a:t>
            </a:r>
          </a:p>
          <a:p>
            <a:r>
              <a:rPr lang="en-US" sz="2800" dirty="0"/>
              <a:t>Review project start dates to ensure that execution can occur.  </a:t>
            </a:r>
          </a:p>
          <a:p>
            <a:pPr lvl="1"/>
            <a:r>
              <a:rPr lang="en-US" sz="2600" dirty="0"/>
              <a:t>Do not accept funding until investigator is on board or has on-board date</a:t>
            </a:r>
          </a:p>
        </p:txBody>
      </p:sp>
      <p:sp>
        <p:nvSpPr>
          <p:cNvPr id="4" name="Text Placeholder 3">
            <a:extLst>
              <a:ext uri="{FF2B5EF4-FFF2-40B4-BE49-F238E27FC236}">
                <a16:creationId xmlns:a16="http://schemas.microsoft.com/office/drawing/2014/main" id="{6E2506AA-EDB5-4588-B3C8-F5A274E6B15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6569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CFED0-0C2C-48B8-91DE-1B6EE9B32379}"/>
              </a:ext>
            </a:extLst>
          </p:cNvPr>
          <p:cNvSpPr>
            <a:spLocks noGrp="1"/>
          </p:cNvSpPr>
          <p:nvPr>
            <p:ph type="title"/>
          </p:nvPr>
        </p:nvSpPr>
        <p:spPr/>
        <p:txBody>
          <a:bodyPr anchor="b">
            <a:normAutofit/>
          </a:bodyPr>
          <a:lstStyle/>
          <a:p>
            <a:pPr algn="l"/>
            <a:r>
              <a:rPr lang="en-US" sz="4000" dirty="0">
                <a:solidFill>
                  <a:srgbClr val="FFFFFF"/>
                </a:solidFill>
              </a:rPr>
              <a:t>Additional Reporting Starting Soon</a:t>
            </a:r>
          </a:p>
        </p:txBody>
      </p:sp>
      <p:sp>
        <p:nvSpPr>
          <p:cNvPr id="3" name="Content Placeholder 2">
            <a:extLst>
              <a:ext uri="{FF2B5EF4-FFF2-40B4-BE49-F238E27FC236}">
                <a16:creationId xmlns:a16="http://schemas.microsoft.com/office/drawing/2014/main" id="{D2F1B1BC-7162-4BB8-9E3B-83E7DCBEA8A9}"/>
              </a:ext>
            </a:extLst>
          </p:cNvPr>
          <p:cNvSpPr>
            <a:spLocks noGrp="1"/>
          </p:cNvSpPr>
          <p:nvPr>
            <p:ph idx="1"/>
          </p:nvPr>
        </p:nvSpPr>
        <p:spPr/>
        <p:txBody>
          <a:bodyPr anchor="ctr">
            <a:normAutofit/>
          </a:bodyPr>
          <a:lstStyle/>
          <a:p>
            <a:r>
              <a:rPr lang="en-US" sz="2800" dirty="0"/>
              <a:t>RAFT has been utilized by the field as an informational tool</a:t>
            </a:r>
          </a:p>
          <a:p>
            <a:r>
              <a:rPr lang="en-US" sz="2800" dirty="0"/>
              <a:t>Effective this year, expenditure execution field will be incorporated into RAFT </a:t>
            </a:r>
          </a:p>
          <a:p>
            <a:pPr lvl="1"/>
            <a:r>
              <a:rPr lang="en-US" sz="2800" dirty="0"/>
              <a:t>Each quarter cumulative FY expenditures will be reported into RAFT</a:t>
            </a:r>
          </a:p>
          <a:p>
            <a:pPr lvl="1"/>
            <a:r>
              <a:rPr lang="en-US" sz="2800" dirty="0"/>
              <a:t>This will be on lump sum per project – only CY funds reported</a:t>
            </a:r>
          </a:p>
          <a:p>
            <a:pPr lvl="1"/>
            <a:r>
              <a:rPr lang="en-US" sz="2800" dirty="0"/>
              <a:t>ORD will review to determine if projects are under executing and may request additional information</a:t>
            </a:r>
          </a:p>
          <a:p>
            <a:r>
              <a:rPr lang="en-US" sz="2800" dirty="0"/>
              <a:t>Research Offices will be the POC for these discussions.</a:t>
            </a:r>
          </a:p>
        </p:txBody>
      </p:sp>
      <p:sp>
        <p:nvSpPr>
          <p:cNvPr id="4" name="Text Placeholder 3">
            <a:extLst>
              <a:ext uri="{FF2B5EF4-FFF2-40B4-BE49-F238E27FC236}">
                <a16:creationId xmlns:a16="http://schemas.microsoft.com/office/drawing/2014/main" id="{B8D7ABC9-291E-4382-9C87-82F514AF436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646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A7DE0-391A-4A71-83A9-56EEEF190980}"/>
              </a:ext>
            </a:extLst>
          </p:cNvPr>
          <p:cNvSpPr>
            <a:spLocks noGrp="1"/>
          </p:cNvSpPr>
          <p:nvPr>
            <p:ph type="title"/>
          </p:nvPr>
        </p:nvSpPr>
        <p:spPr/>
        <p:txBody>
          <a:bodyPr anchor="b">
            <a:normAutofit/>
          </a:bodyPr>
          <a:lstStyle/>
          <a:p>
            <a:pPr algn="l"/>
            <a:r>
              <a:rPr lang="en-US" sz="4000" dirty="0">
                <a:solidFill>
                  <a:srgbClr val="FFFFFF"/>
                </a:solidFill>
              </a:rPr>
              <a:t>ORD “Dunlow Notifications”</a:t>
            </a:r>
          </a:p>
        </p:txBody>
      </p:sp>
      <p:sp>
        <p:nvSpPr>
          <p:cNvPr id="3" name="Content Placeholder 2">
            <a:extLst>
              <a:ext uri="{FF2B5EF4-FFF2-40B4-BE49-F238E27FC236}">
                <a16:creationId xmlns:a16="http://schemas.microsoft.com/office/drawing/2014/main" id="{FC4789BF-4011-479C-9092-546E35C2E2C9}"/>
              </a:ext>
            </a:extLst>
          </p:cNvPr>
          <p:cNvSpPr>
            <a:spLocks noGrp="1"/>
          </p:cNvSpPr>
          <p:nvPr>
            <p:ph idx="1"/>
          </p:nvPr>
        </p:nvSpPr>
        <p:spPr>
          <a:xfrm>
            <a:off x="838200" y="1133857"/>
            <a:ext cx="10515600" cy="5605270"/>
          </a:xfrm>
        </p:spPr>
        <p:txBody>
          <a:bodyPr anchor="ctr">
            <a:normAutofit/>
          </a:bodyPr>
          <a:lstStyle/>
          <a:p>
            <a:r>
              <a:rPr lang="en-US" sz="2400" dirty="0"/>
              <a:t>Cannot stress enough that these need to be read and shared</a:t>
            </a:r>
          </a:p>
          <a:p>
            <a:pPr lvl="1"/>
            <a:r>
              <a:rPr lang="en-US" sz="2400" dirty="0"/>
              <a:t>PY management</a:t>
            </a:r>
          </a:p>
          <a:p>
            <a:pPr lvl="1"/>
            <a:r>
              <a:rPr lang="en-US" sz="2400" dirty="0"/>
              <a:t>CY management</a:t>
            </a:r>
          </a:p>
          <a:p>
            <a:pPr lvl="1"/>
            <a:r>
              <a:rPr lang="en-US" sz="2400" dirty="0"/>
              <a:t>Preparing for end of year</a:t>
            </a:r>
          </a:p>
          <a:p>
            <a:pPr lvl="1"/>
            <a:r>
              <a:rPr lang="en-US" sz="2400" dirty="0"/>
              <a:t>Contracting</a:t>
            </a:r>
          </a:p>
          <a:p>
            <a:pPr lvl="1"/>
            <a:r>
              <a:rPr lang="en-US" sz="2400" dirty="0"/>
              <a:t>Interagency Agreements</a:t>
            </a:r>
          </a:p>
          <a:p>
            <a:r>
              <a:rPr lang="en-US" sz="2400" dirty="0"/>
              <a:t>These are all critical and will become much more so as VA moves to a new financial management system.</a:t>
            </a:r>
          </a:p>
          <a:p>
            <a:r>
              <a:rPr lang="en-US" sz="2400" dirty="0"/>
              <a:t>ORD Budget </a:t>
            </a:r>
            <a:r>
              <a:rPr lang="en-US" sz="2400" dirty="0" err="1"/>
              <a:t>Mailgroup</a:t>
            </a:r>
            <a:r>
              <a:rPr lang="en-US" sz="2400" dirty="0"/>
              <a:t> – Have budget analyst or techs added</a:t>
            </a:r>
          </a:p>
          <a:p>
            <a:r>
              <a:rPr lang="en-US" sz="2400" dirty="0"/>
              <a:t>Ask Questions</a:t>
            </a:r>
          </a:p>
          <a:p>
            <a:endParaRPr lang="en-US" sz="2000" dirty="0"/>
          </a:p>
          <a:p>
            <a:endParaRPr lang="en-US" sz="2000" dirty="0"/>
          </a:p>
        </p:txBody>
      </p:sp>
      <p:sp>
        <p:nvSpPr>
          <p:cNvPr id="4" name="Text Placeholder 3">
            <a:extLst>
              <a:ext uri="{FF2B5EF4-FFF2-40B4-BE49-F238E27FC236}">
                <a16:creationId xmlns:a16="http://schemas.microsoft.com/office/drawing/2014/main" id="{D7C4EB4B-443C-4352-857E-D69A8A39975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81650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1_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C01FE07-9AA0-481A-A031-B96D68AEBA18}" vid="{A05CEC6B-94EA-42A3-897E-98ACC6FAA9DB}"/>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4" ma:contentTypeDescription="Create a new document." ma:contentTypeScope="" ma:versionID="1befb5abd17874ef09bf29db2b3ec641">
  <xsd:schema xmlns:xsd="http://www.w3.org/2001/XMLSchema" xmlns:xs="http://www.w3.org/2001/XMLSchema" xmlns:p="http://schemas.microsoft.com/office/2006/metadata/properties" xmlns:ns2="b3b97a4c-43ac-46e7-9970-904f1e1efc09" xmlns:ns3="77dce447-0566-47ff-8c07-c9b85fda5322" targetNamespace="http://schemas.microsoft.com/office/2006/metadata/properties" ma:root="true" ma:fieldsID="d57f6633b719708e17bdbdc45c6e5af2" ns2:_="" ns3:_="">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FBB094-21E4-4BF1-B4B9-7A2E826E3E60}"/>
</file>

<file path=customXml/itemProps2.xml><?xml version="1.0" encoding="utf-8"?>
<ds:datastoreItem xmlns:ds="http://schemas.openxmlformats.org/officeDocument/2006/customXml" ds:itemID="{0261CE06-88AA-4146-9B6F-56F491E53AF0}"/>
</file>

<file path=customXml/itemProps3.xml><?xml version="1.0" encoding="utf-8"?>
<ds:datastoreItem xmlns:ds="http://schemas.openxmlformats.org/officeDocument/2006/customXml" ds:itemID="{58303F3D-8628-4359-82FD-03F4774D8515}"/>
</file>

<file path=docProps/app.xml><?xml version="1.0" encoding="utf-8"?>
<Properties xmlns="http://schemas.openxmlformats.org/officeDocument/2006/extended-properties" xmlns:vt="http://schemas.openxmlformats.org/officeDocument/2006/docPropsVTypes">
  <Template>20201208_VA PPT Presentation Training_VS</Template>
  <TotalTime>409</TotalTime>
  <Words>4067</Words>
  <Application>Microsoft Office PowerPoint</Application>
  <PresentationFormat>Widescreen</PresentationFormat>
  <Paragraphs>353</Paragraphs>
  <Slides>43</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54" baseType="lpstr">
      <vt:lpstr>Arial</vt:lpstr>
      <vt:lpstr>Book Antiqua</vt:lpstr>
      <vt:lpstr>Calibri</vt:lpstr>
      <vt:lpstr>Calibri Light</vt:lpstr>
      <vt:lpstr>Symbol</vt:lpstr>
      <vt:lpstr>Times New Roman</vt:lpstr>
      <vt:lpstr>20201208_VA PPT Presentation Training_VS</vt:lpstr>
      <vt:lpstr>1_Office Theme</vt:lpstr>
      <vt:lpstr>1_20201208_VA PPT Presentation Training_VS</vt:lpstr>
      <vt:lpstr>Office Theme</vt:lpstr>
      <vt:lpstr>think-cell Slide</vt:lpstr>
      <vt:lpstr>Research Budget Training Series</vt:lpstr>
      <vt:lpstr>Research Budget Training – Session 1</vt:lpstr>
      <vt:lpstr>Who is in our Audience Today?</vt:lpstr>
      <vt:lpstr>Managing Finances at the Project Level</vt:lpstr>
      <vt:lpstr>Commitment to the Enterprise</vt:lpstr>
      <vt:lpstr>How do we go about this</vt:lpstr>
      <vt:lpstr>The Money Cycle Responsibilities</vt:lpstr>
      <vt:lpstr>Additional Reporting Starting Soon</vt:lpstr>
      <vt:lpstr>ORD “Dunlow Notifications”</vt:lpstr>
      <vt:lpstr>Today and Next Week’s presentation  </vt:lpstr>
      <vt:lpstr>General information</vt:lpstr>
      <vt:lpstr>Expectations of the field   </vt:lpstr>
      <vt:lpstr>Performance Measures</vt:lpstr>
      <vt:lpstr>Fiscal Philosophy and Guidance</vt:lpstr>
      <vt:lpstr>Essential Definitions</vt:lpstr>
      <vt:lpstr>Essential Definitions (continued)</vt:lpstr>
      <vt:lpstr>Working with OMB and the Department</vt:lpstr>
      <vt:lpstr>VA Research Budget Snapshot FY 21</vt:lpstr>
      <vt:lpstr>Medical and Prosthetics Research - Our World</vt:lpstr>
      <vt:lpstr>VA Medical Programs Appropriation Structure</vt:lpstr>
      <vt:lpstr>FY 20 Execution to Operating Plan EOY</vt:lpstr>
      <vt:lpstr>Carryover Trend</vt:lpstr>
      <vt:lpstr>What is the impact of the rescission?</vt:lpstr>
      <vt:lpstr>What is two-year money</vt:lpstr>
      <vt:lpstr>General Post Funds (GPF)</vt:lpstr>
      <vt:lpstr>The Research Office</vt:lpstr>
      <vt:lpstr>Things to Consider when running a research program</vt:lpstr>
      <vt:lpstr>Cost Center 101 Funds</vt:lpstr>
      <vt:lpstr>Cost Center 101 Funds</vt:lpstr>
      <vt:lpstr>RDIS and VERA Funds</vt:lpstr>
      <vt:lpstr>RDIS and VERA Funds (cont).</vt:lpstr>
      <vt:lpstr>Deadlines</vt:lpstr>
      <vt:lpstr>Cost Transfers</vt:lpstr>
      <vt:lpstr>Fiscal Office </vt:lpstr>
      <vt:lpstr>Working with the NPC</vt:lpstr>
      <vt:lpstr>Billing Non-Profit Corporations (NPC) and Universities</vt:lpstr>
      <vt:lpstr>Communication with PIs</vt:lpstr>
      <vt:lpstr>Returning Funds to ORD</vt:lpstr>
      <vt:lpstr>Tools of the Trade</vt:lpstr>
      <vt:lpstr>WinRMS</vt:lpstr>
      <vt:lpstr>Summary</vt:lpstr>
      <vt:lpstr>Questions ????????</vt:lpstr>
      <vt:lpstr>Registering for Part 2 and 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Budget Training – Session 1</dc:title>
  <dc:creator>Laracuente, Antonio J</dc:creator>
  <cp:lastModifiedBy>Duche, Soundia</cp:lastModifiedBy>
  <cp:revision>37</cp:revision>
  <dcterms:created xsi:type="dcterms:W3CDTF">2021-01-31T00:11:49Z</dcterms:created>
  <dcterms:modified xsi:type="dcterms:W3CDTF">2021-02-18T13:26:12Z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